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3.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14.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20.xml" ContentType="application/vnd.openxmlformats-officedocument.presentationml.notesSl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323" r:id="rId2"/>
    <p:sldId id="324" r:id="rId3"/>
    <p:sldId id="310" r:id="rId4"/>
    <p:sldId id="325" r:id="rId5"/>
    <p:sldId id="271" r:id="rId6"/>
    <p:sldId id="272" r:id="rId7"/>
    <p:sldId id="273" r:id="rId8"/>
    <p:sldId id="284" r:id="rId9"/>
    <p:sldId id="285" r:id="rId10"/>
    <p:sldId id="286" r:id="rId11"/>
    <p:sldId id="257" r:id="rId12"/>
    <p:sldId id="289" r:id="rId13"/>
    <p:sldId id="299" r:id="rId14"/>
    <p:sldId id="300" r:id="rId15"/>
    <p:sldId id="301" r:id="rId16"/>
    <p:sldId id="302" r:id="rId17"/>
    <p:sldId id="267" r:id="rId18"/>
    <p:sldId id="282" r:id="rId19"/>
    <p:sldId id="268" r:id="rId20"/>
    <p:sldId id="283" r:id="rId21"/>
    <p:sldId id="303" r:id="rId22"/>
    <p:sldId id="304" r:id="rId23"/>
    <p:sldId id="260" r:id="rId24"/>
    <p:sldId id="274" r:id="rId25"/>
    <p:sldId id="261" r:id="rId26"/>
    <p:sldId id="275" r:id="rId27"/>
    <p:sldId id="311" r:id="rId28"/>
    <p:sldId id="312" r:id="rId29"/>
    <p:sldId id="263" r:id="rId30"/>
    <p:sldId id="277" r:id="rId31"/>
    <p:sldId id="266" r:id="rId32"/>
    <p:sldId id="281" r:id="rId33"/>
    <p:sldId id="270" r:id="rId34"/>
    <p:sldId id="280" r:id="rId35"/>
    <p:sldId id="313" r:id="rId36"/>
    <p:sldId id="314" r:id="rId37"/>
    <p:sldId id="308" r:id="rId38"/>
    <p:sldId id="309" r:id="rId39"/>
    <p:sldId id="269" r:id="rId40"/>
    <p:sldId id="305" r:id="rId41"/>
    <p:sldId id="32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9DDC"/>
    <a:srgbClr val="006DA8"/>
    <a:srgbClr val="9BC2E6"/>
    <a:srgbClr val="F4B084"/>
    <a:srgbClr val="A9D08E"/>
    <a:srgbClr val="FFD9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8187" autoAdjust="0"/>
  </p:normalViewPr>
  <p:slideViewPr>
    <p:cSldViewPr snapToGrid="0">
      <p:cViewPr varScale="1">
        <p:scale>
          <a:sx n="101" d="100"/>
          <a:sy n="101" d="100"/>
        </p:scale>
        <p:origin x="93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Nikola\Documents\DATA%20SCIENCE\PROJECT%20GENIUS%20MAPS\Excelica%20lijepa.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Nikola\Documents\DATA%20SCIENCE\PROJECT%20GENIUS%20MAPS\Excelica%20lijepa.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Nikola\Documents\DATA%20SCIENCE\PROJECT%20GENIUS%20MAPS\Excelica%20lijepa.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Nikola\Documents\DATA%20SCIENCE\PROJECT%20GENIUS%20MAPS\Excelica%20lijepa.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Nikola\Documents\DATA%20SCIENCE\PROJECT%20GENIUS%20MAPS\Excelica%20lijepa.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Nikola\Documents\DATA%20SCIENCE\PROJECT%20GENIUS%20MAPS\Excelica%20lijepa.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Nikola\Documents\DATA%20SCIENCE\PROJECT%20GENIUS%20MAPS\Excelica%20lijepa.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C:\Users\Nikola\Documents\DATA%20SCIENCE\PROJECT%20GENIUS%20MAPS\Excelica%20lijepa.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file:///C:\Users\Nikola\Documents\DATA%20SCIENCE\PROJECT%20GENIUS%20MAPS\Excelica%20lijepa.xlsx" TargetMode="External"/><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oleObject" Target="file:///C:\Users\Nikola\Documents\DATA%20SCIENCE\PROJECT%20GENIUS%20MAPS\Excelica%20lijepa.xlsx" TargetMode="External"/><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oleObject" Target="file:///C:\Users\Nikola\Documents\DATA%20SCIENCE\PROJECT%20GENIUS%20MAPS\Excelica%20lijepa.xlsx" TargetMode="External"/><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oleObject" Target="file:///C:\Users\Nikola\Documents\DATA%20SCIENCE\PROJECT%20GENIUS%20MAPS\Excelica%20lijepa.xlsx" TargetMode="External"/><Relationship Id="rId2" Type="http://schemas.microsoft.com/office/2011/relationships/chartColorStyle" Target="colors24.xml"/><Relationship Id="rId1" Type="http://schemas.microsoft.com/office/2011/relationships/chartStyle" Target="style24.xml"/></Relationships>
</file>

<file path=ppt/charts/_rels/chart3.xml.rels><?xml version="1.0" encoding="UTF-8" standalone="yes"?>
<Relationships xmlns="http://schemas.openxmlformats.org/package/2006/relationships"><Relationship Id="rId3" Type="http://schemas.openxmlformats.org/officeDocument/2006/relationships/oleObject" Target="file:///C:\Users\Nikola\Documents\DATA%20SCIENCE\PROJECT%20GENIUS%20MAPS\Excelica%20lijepa.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Nikola\Documents\DATA%20SCIENCE\PROJECT%20GENIUS%20MAPS\Excelica%20lijepa.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Nikola\Documents\DATA%20SCIENCE\PROJECT%20GENIUS%20MAPS\Excelica%20lijepa.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Nikola\Documents\DATA%20SCIENCE\PROJECT%20GENIUS%20MAPS\Excelica%20lijepa.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Nikola\Documents\DATA%20SCIENCE\PROJECT%20GENIUS%20MAPS\Excelica%20lijepa.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Nikola\Documents\DATA%20SCIENCE\PROJECT%20GENIUS%20MAPS\Excelica%20lijepa.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Nikola\Documents\DATA%20SCIENCE\PROJECT%20GENIUS%20MAPS\Excelica%20lijepa.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hr-HR" b="1"/>
          </a:p>
          <a:p>
            <a:pPr>
              <a:defRPr/>
            </a:pPr>
            <a:endParaRPr lang="en-US" b="1"/>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'Genius Maps'!$E$16:$E$17</c:f>
              <c:strCache>
                <c:ptCount val="2"/>
                <c:pt idx="0">
                  <c:v>mean</c:v>
                </c:pt>
              </c:strCache>
            </c:strRef>
          </c:tx>
          <c:spPr>
            <a:ln w="28575" cap="rnd">
              <a:solidFill>
                <a:schemeClr val="accent1"/>
              </a:solidFill>
              <a:round/>
            </a:ln>
            <a:effectLst/>
          </c:spPr>
          <c:marker>
            <c:symbol val="circle"/>
            <c:size val="5"/>
            <c:spPr>
              <a:noFill/>
              <a:ln w="9525">
                <a:noFill/>
              </a:ln>
              <a:effectLst/>
            </c:spPr>
          </c:marker>
          <c:trendline>
            <c:spPr>
              <a:ln w="19050" cap="rnd">
                <a:solidFill>
                  <a:schemeClr val="accent1"/>
                </a:solidFill>
                <a:prstDash val="sysDot"/>
              </a:ln>
              <a:effectLst/>
            </c:spPr>
            <c:trendlineType val="linear"/>
            <c:dispRSqr val="0"/>
            <c:dispEq val="0"/>
          </c:trendline>
          <c:cat>
            <c:numRef>
              <c:f>'Genius Maps'!$D$18:$D$22</c:f>
              <c:numCache>
                <c:formatCode>General</c:formatCode>
                <c:ptCount val="5"/>
                <c:pt idx="0">
                  <c:v>2016</c:v>
                </c:pt>
                <c:pt idx="1">
                  <c:v>2017</c:v>
                </c:pt>
                <c:pt idx="2">
                  <c:v>2018</c:v>
                </c:pt>
                <c:pt idx="3">
                  <c:v>2019</c:v>
                </c:pt>
                <c:pt idx="4">
                  <c:v>2020</c:v>
                </c:pt>
              </c:numCache>
            </c:numRef>
          </c:cat>
          <c:val>
            <c:numRef>
              <c:f>'Genius Maps'!$E$18:$E$22</c:f>
              <c:numCache>
                <c:formatCode>General</c:formatCode>
                <c:ptCount val="5"/>
                <c:pt idx="0">
                  <c:v>3.3846150000000002</c:v>
                </c:pt>
                <c:pt idx="1">
                  <c:v>3.6538460000000001</c:v>
                </c:pt>
                <c:pt idx="2">
                  <c:v>3.2753619999999999</c:v>
                </c:pt>
                <c:pt idx="3">
                  <c:v>3.8809520000000002</c:v>
                </c:pt>
                <c:pt idx="4">
                  <c:v>3.1515149999999998</c:v>
                </c:pt>
              </c:numCache>
            </c:numRef>
          </c:val>
          <c:smooth val="0"/>
          <c:extLst>
            <c:ext xmlns:c16="http://schemas.microsoft.com/office/drawing/2014/chart" uri="{C3380CC4-5D6E-409C-BE32-E72D297353CC}">
              <c16:uniqueId val="{00000000-EEC2-4185-A6E8-31E54A46E8B4}"/>
            </c:ext>
          </c:extLst>
        </c:ser>
        <c:ser>
          <c:idx val="1"/>
          <c:order val="1"/>
          <c:tx>
            <c:strRef>
              <c:f>'Genius Maps'!$F$16:$F$17</c:f>
              <c:strCache>
                <c:ptCount val="2"/>
                <c:pt idx="0">
                  <c:v>std</c:v>
                </c:pt>
              </c:strCache>
            </c:strRef>
          </c:tx>
          <c:spPr>
            <a:ln w="28575" cap="rnd">
              <a:solidFill>
                <a:schemeClr val="accent2"/>
              </a:solidFill>
              <a:round/>
            </a:ln>
            <a:effectLst/>
          </c:spPr>
          <c:marker>
            <c:symbol val="circle"/>
            <c:size val="5"/>
            <c:spPr>
              <a:noFill/>
              <a:ln w="9525">
                <a:noFill/>
              </a:ln>
              <a:effectLst/>
            </c:spPr>
          </c:marker>
          <c:trendline>
            <c:spPr>
              <a:ln w="19050" cap="rnd">
                <a:solidFill>
                  <a:schemeClr val="accent2"/>
                </a:solidFill>
                <a:prstDash val="sysDot"/>
              </a:ln>
              <a:effectLst/>
            </c:spPr>
            <c:trendlineType val="linear"/>
            <c:dispRSqr val="0"/>
            <c:dispEq val="0"/>
          </c:trendline>
          <c:cat>
            <c:numRef>
              <c:f>'Genius Maps'!$D$18:$D$22</c:f>
              <c:numCache>
                <c:formatCode>General</c:formatCode>
                <c:ptCount val="5"/>
                <c:pt idx="0">
                  <c:v>2016</c:v>
                </c:pt>
                <c:pt idx="1">
                  <c:v>2017</c:v>
                </c:pt>
                <c:pt idx="2">
                  <c:v>2018</c:v>
                </c:pt>
                <c:pt idx="3">
                  <c:v>2019</c:v>
                </c:pt>
                <c:pt idx="4">
                  <c:v>2020</c:v>
                </c:pt>
              </c:numCache>
            </c:numRef>
          </c:cat>
          <c:val>
            <c:numRef>
              <c:f>'Genius Maps'!$F$18:$F$22</c:f>
              <c:numCache>
                <c:formatCode>General</c:formatCode>
                <c:ptCount val="5"/>
                <c:pt idx="0">
                  <c:v>1.67984</c:v>
                </c:pt>
                <c:pt idx="1">
                  <c:v>1.57037</c:v>
                </c:pt>
                <c:pt idx="2">
                  <c:v>1.713991</c:v>
                </c:pt>
                <c:pt idx="3">
                  <c:v>1.5398700000000001</c:v>
                </c:pt>
                <c:pt idx="4">
                  <c:v>1.7342360000000001</c:v>
                </c:pt>
              </c:numCache>
            </c:numRef>
          </c:val>
          <c:smooth val="0"/>
          <c:extLst>
            <c:ext xmlns:c16="http://schemas.microsoft.com/office/drawing/2014/chart" uri="{C3380CC4-5D6E-409C-BE32-E72D297353CC}">
              <c16:uniqueId val="{00000001-EEC2-4185-A6E8-31E54A46E8B4}"/>
            </c:ext>
          </c:extLst>
        </c:ser>
        <c:dLbls>
          <c:showLegendKey val="0"/>
          <c:showVal val="0"/>
          <c:showCatName val="0"/>
          <c:showSerName val="0"/>
          <c:showPercent val="0"/>
          <c:showBubbleSize val="0"/>
        </c:dLbls>
        <c:marker val="1"/>
        <c:smooth val="0"/>
        <c:axId val="1822375231"/>
        <c:axId val="1661577167"/>
      </c:lineChart>
      <c:catAx>
        <c:axId val="18223752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61577167"/>
        <c:crosses val="autoZero"/>
        <c:auto val="1"/>
        <c:lblAlgn val="ctr"/>
        <c:lblOffset val="100"/>
        <c:noMultiLvlLbl val="0"/>
      </c:catAx>
      <c:valAx>
        <c:axId val="1661577167"/>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237523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5553149606299214E-2"/>
          <c:y val="5.0925925925925923E-2"/>
          <c:w val="0.62000240594925637"/>
          <c:h val="0.73577136191309422"/>
        </c:manualLayout>
      </c:layout>
      <c:lineChart>
        <c:grouping val="standard"/>
        <c:varyColors val="0"/>
        <c:ser>
          <c:idx val="0"/>
          <c:order val="0"/>
          <c:tx>
            <c:strRef>
              <c:f>CoPIlot!$G$14</c:f>
              <c:strCache>
                <c:ptCount val="1"/>
                <c:pt idx="0">
                  <c:v>mean</c:v>
                </c:pt>
              </c:strCache>
            </c:strRef>
          </c:tx>
          <c:spPr>
            <a:ln w="28575" cap="rnd">
              <a:solidFill>
                <a:schemeClr val="accent1"/>
              </a:solidFill>
              <a:round/>
            </a:ln>
            <a:effectLst/>
          </c:spPr>
          <c:marker>
            <c:symbol val="none"/>
          </c:marker>
          <c:trendline>
            <c:spPr>
              <a:ln w="19050" cap="rnd">
                <a:solidFill>
                  <a:schemeClr val="accent1"/>
                </a:solidFill>
                <a:prstDash val="sysDot"/>
              </a:ln>
              <a:effectLst/>
            </c:spPr>
            <c:trendlineType val="linear"/>
            <c:dispRSqr val="0"/>
            <c:dispEq val="0"/>
          </c:trendline>
          <c:cat>
            <c:numRef>
              <c:f>CoPIlot!$F$15:$F$19</c:f>
              <c:numCache>
                <c:formatCode>General</c:formatCode>
                <c:ptCount val="5"/>
                <c:pt idx="0">
                  <c:v>2016</c:v>
                </c:pt>
                <c:pt idx="1">
                  <c:v>2017</c:v>
                </c:pt>
                <c:pt idx="2">
                  <c:v>2018</c:v>
                </c:pt>
                <c:pt idx="3">
                  <c:v>2019</c:v>
                </c:pt>
                <c:pt idx="4">
                  <c:v>2020</c:v>
                </c:pt>
              </c:numCache>
            </c:numRef>
          </c:cat>
          <c:val>
            <c:numRef>
              <c:f>CoPIlot!$G$15:$G$19</c:f>
              <c:numCache>
                <c:formatCode>General</c:formatCode>
                <c:ptCount val="5"/>
                <c:pt idx="0">
                  <c:v>0.386283443</c:v>
                </c:pt>
                <c:pt idx="1">
                  <c:v>0.29962089600000003</c:v>
                </c:pt>
                <c:pt idx="2">
                  <c:v>0.30024985399999998</c:v>
                </c:pt>
                <c:pt idx="3">
                  <c:v>0.257654728</c:v>
                </c:pt>
                <c:pt idx="4">
                  <c:v>0.25368455400000001</c:v>
                </c:pt>
              </c:numCache>
            </c:numRef>
          </c:val>
          <c:smooth val="0"/>
          <c:extLst>
            <c:ext xmlns:c16="http://schemas.microsoft.com/office/drawing/2014/chart" uri="{C3380CC4-5D6E-409C-BE32-E72D297353CC}">
              <c16:uniqueId val="{00000000-D01C-4C77-8602-83091B4FFDCE}"/>
            </c:ext>
          </c:extLst>
        </c:ser>
        <c:ser>
          <c:idx val="1"/>
          <c:order val="1"/>
          <c:tx>
            <c:strRef>
              <c:f>CoPIlot!$H$14</c:f>
              <c:strCache>
                <c:ptCount val="1"/>
                <c:pt idx="0">
                  <c:v>std</c:v>
                </c:pt>
              </c:strCache>
            </c:strRef>
          </c:tx>
          <c:spPr>
            <a:ln w="28575" cap="rnd">
              <a:solidFill>
                <a:schemeClr val="accent2"/>
              </a:solidFill>
              <a:round/>
            </a:ln>
            <a:effectLst/>
          </c:spPr>
          <c:marker>
            <c:symbol val="none"/>
          </c:marker>
          <c:trendline>
            <c:spPr>
              <a:ln w="19050" cap="rnd">
                <a:solidFill>
                  <a:schemeClr val="accent2"/>
                </a:solidFill>
                <a:prstDash val="sysDot"/>
              </a:ln>
              <a:effectLst/>
            </c:spPr>
            <c:trendlineType val="linear"/>
            <c:dispRSqr val="0"/>
            <c:dispEq val="0"/>
          </c:trendline>
          <c:cat>
            <c:numRef>
              <c:f>CoPIlot!$F$15:$F$19</c:f>
              <c:numCache>
                <c:formatCode>General</c:formatCode>
                <c:ptCount val="5"/>
                <c:pt idx="0">
                  <c:v>2016</c:v>
                </c:pt>
                <c:pt idx="1">
                  <c:v>2017</c:v>
                </c:pt>
                <c:pt idx="2">
                  <c:v>2018</c:v>
                </c:pt>
                <c:pt idx="3">
                  <c:v>2019</c:v>
                </c:pt>
                <c:pt idx="4">
                  <c:v>2020</c:v>
                </c:pt>
              </c:numCache>
            </c:numRef>
          </c:cat>
          <c:val>
            <c:numRef>
              <c:f>CoPIlot!$H$15:$H$19</c:f>
              <c:numCache>
                <c:formatCode>General</c:formatCode>
                <c:ptCount val="5"/>
                <c:pt idx="0">
                  <c:v>0.379839335</c:v>
                </c:pt>
                <c:pt idx="1">
                  <c:v>0.36828646100000001</c:v>
                </c:pt>
                <c:pt idx="2">
                  <c:v>0.37293643900000001</c:v>
                </c:pt>
                <c:pt idx="3">
                  <c:v>0.385565781</c:v>
                </c:pt>
                <c:pt idx="4">
                  <c:v>0.36513206199999998</c:v>
                </c:pt>
              </c:numCache>
            </c:numRef>
          </c:val>
          <c:smooth val="0"/>
          <c:extLst>
            <c:ext xmlns:c16="http://schemas.microsoft.com/office/drawing/2014/chart" uri="{C3380CC4-5D6E-409C-BE32-E72D297353CC}">
              <c16:uniqueId val="{00000001-D01C-4C77-8602-83091B4FFDCE}"/>
            </c:ext>
          </c:extLst>
        </c:ser>
        <c:dLbls>
          <c:showLegendKey val="0"/>
          <c:showVal val="0"/>
          <c:showCatName val="0"/>
          <c:showSerName val="0"/>
          <c:showPercent val="0"/>
          <c:showBubbleSize val="0"/>
        </c:dLbls>
        <c:smooth val="0"/>
        <c:axId val="1948510879"/>
        <c:axId val="1883602319"/>
      </c:lineChart>
      <c:catAx>
        <c:axId val="19485108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83602319"/>
        <c:crosses val="autoZero"/>
        <c:auto val="1"/>
        <c:lblAlgn val="ctr"/>
        <c:lblOffset val="100"/>
        <c:noMultiLvlLbl val="0"/>
      </c:catAx>
      <c:valAx>
        <c:axId val="1883602319"/>
        <c:scaling>
          <c:orientation val="minMax"/>
          <c:max val="0.60000000000000009"/>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4851087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1738980977124472E-2"/>
          <c:y val="5.1192525671384291E-2"/>
          <c:w val="0.66965833617604331"/>
          <c:h val="0.73438811190092468"/>
        </c:manualLayout>
      </c:layout>
      <c:lineChart>
        <c:grouping val="standard"/>
        <c:varyColors val="0"/>
        <c:ser>
          <c:idx val="0"/>
          <c:order val="0"/>
          <c:tx>
            <c:strRef>
              <c:f>Navmii!$G$17</c:f>
              <c:strCache>
                <c:ptCount val="1"/>
                <c:pt idx="0">
                  <c:v>mean</c:v>
                </c:pt>
              </c:strCache>
            </c:strRef>
          </c:tx>
          <c:spPr>
            <a:ln w="28575" cap="rnd">
              <a:solidFill>
                <a:schemeClr val="accent1"/>
              </a:solidFill>
              <a:round/>
            </a:ln>
            <a:effectLst/>
          </c:spPr>
          <c:marker>
            <c:symbol val="none"/>
          </c:marker>
          <c:trendline>
            <c:spPr>
              <a:ln w="19050" cap="rnd">
                <a:solidFill>
                  <a:schemeClr val="accent1"/>
                </a:solidFill>
                <a:prstDash val="sysDot"/>
              </a:ln>
              <a:effectLst/>
            </c:spPr>
            <c:trendlineType val="linear"/>
            <c:dispRSqr val="0"/>
            <c:dispEq val="0"/>
          </c:trendline>
          <c:cat>
            <c:numRef>
              <c:f>Navmii!$F$18:$F$22</c:f>
              <c:numCache>
                <c:formatCode>General</c:formatCode>
                <c:ptCount val="5"/>
                <c:pt idx="0">
                  <c:v>2016</c:v>
                </c:pt>
                <c:pt idx="1">
                  <c:v>2017</c:v>
                </c:pt>
                <c:pt idx="2">
                  <c:v>2018</c:v>
                </c:pt>
                <c:pt idx="3">
                  <c:v>2019</c:v>
                </c:pt>
                <c:pt idx="4">
                  <c:v>2020</c:v>
                </c:pt>
              </c:numCache>
            </c:numRef>
          </c:cat>
          <c:val>
            <c:numRef>
              <c:f>Navmii!$G$18:$G$22</c:f>
              <c:numCache>
                <c:formatCode>General</c:formatCode>
                <c:ptCount val="5"/>
                <c:pt idx="0">
                  <c:v>0.22769072117888339</c:v>
                </c:pt>
                <c:pt idx="1">
                  <c:v>0.19321933197797009</c:v>
                </c:pt>
                <c:pt idx="2">
                  <c:v>0.22365947941519809</c:v>
                </c:pt>
                <c:pt idx="3">
                  <c:v>0.15298946507815669</c:v>
                </c:pt>
                <c:pt idx="4">
                  <c:v>0.11129031193392901</c:v>
                </c:pt>
              </c:numCache>
            </c:numRef>
          </c:val>
          <c:smooth val="0"/>
          <c:extLst>
            <c:ext xmlns:c16="http://schemas.microsoft.com/office/drawing/2014/chart" uri="{C3380CC4-5D6E-409C-BE32-E72D297353CC}">
              <c16:uniqueId val="{00000000-6D3C-434E-974E-24B63F044AE6}"/>
            </c:ext>
          </c:extLst>
        </c:ser>
        <c:ser>
          <c:idx val="1"/>
          <c:order val="1"/>
          <c:tx>
            <c:strRef>
              <c:f>Navmii!$H$17</c:f>
              <c:strCache>
                <c:ptCount val="1"/>
                <c:pt idx="0">
                  <c:v>std</c:v>
                </c:pt>
              </c:strCache>
            </c:strRef>
          </c:tx>
          <c:spPr>
            <a:ln w="28575" cap="rnd">
              <a:solidFill>
                <a:schemeClr val="accent2"/>
              </a:solidFill>
              <a:round/>
            </a:ln>
            <a:effectLst/>
          </c:spPr>
          <c:marker>
            <c:symbol val="none"/>
          </c:marker>
          <c:trendline>
            <c:spPr>
              <a:ln w="19050" cap="rnd">
                <a:solidFill>
                  <a:schemeClr val="accent2"/>
                </a:solidFill>
                <a:prstDash val="sysDot"/>
              </a:ln>
              <a:effectLst/>
            </c:spPr>
            <c:trendlineType val="linear"/>
            <c:dispRSqr val="0"/>
            <c:dispEq val="0"/>
          </c:trendline>
          <c:cat>
            <c:numRef>
              <c:f>Navmii!$F$18:$F$22</c:f>
              <c:numCache>
                <c:formatCode>General</c:formatCode>
                <c:ptCount val="5"/>
                <c:pt idx="0">
                  <c:v>2016</c:v>
                </c:pt>
                <c:pt idx="1">
                  <c:v>2017</c:v>
                </c:pt>
                <c:pt idx="2">
                  <c:v>2018</c:v>
                </c:pt>
                <c:pt idx="3">
                  <c:v>2019</c:v>
                </c:pt>
                <c:pt idx="4">
                  <c:v>2020</c:v>
                </c:pt>
              </c:numCache>
            </c:numRef>
          </c:cat>
          <c:val>
            <c:numRef>
              <c:f>Navmii!$H$18:$H$22</c:f>
              <c:numCache>
                <c:formatCode>General</c:formatCode>
                <c:ptCount val="5"/>
                <c:pt idx="0">
                  <c:v>0.36521899773940558</c:v>
                </c:pt>
                <c:pt idx="1">
                  <c:v>0.36264262473259651</c:v>
                </c:pt>
                <c:pt idx="2">
                  <c:v>0.34140625488555071</c:v>
                </c:pt>
                <c:pt idx="3">
                  <c:v>0.35470573273365658</c:v>
                </c:pt>
                <c:pt idx="4">
                  <c:v>0.38416747233081272</c:v>
                </c:pt>
              </c:numCache>
            </c:numRef>
          </c:val>
          <c:smooth val="0"/>
          <c:extLst>
            <c:ext xmlns:c16="http://schemas.microsoft.com/office/drawing/2014/chart" uri="{C3380CC4-5D6E-409C-BE32-E72D297353CC}">
              <c16:uniqueId val="{00000001-6D3C-434E-974E-24B63F044AE6}"/>
            </c:ext>
          </c:extLst>
        </c:ser>
        <c:dLbls>
          <c:showLegendKey val="0"/>
          <c:showVal val="0"/>
          <c:showCatName val="0"/>
          <c:showSerName val="0"/>
          <c:showPercent val="0"/>
          <c:showBubbleSize val="0"/>
        </c:dLbls>
        <c:smooth val="0"/>
        <c:axId val="577573535"/>
        <c:axId val="784869087"/>
      </c:lineChart>
      <c:catAx>
        <c:axId val="5775735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4869087"/>
        <c:crosses val="autoZero"/>
        <c:auto val="1"/>
        <c:lblAlgn val="ctr"/>
        <c:lblOffset val="100"/>
        <c:noMultiLvlLbl val="0"/>
      </c:catAx>
      <c:valAx>
        <c:axId val="784869087"/>
        <c:scaling>
          <c:orientation val="minMax"/>
          <c:max val="0.60000000000000009"/>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7573535"/>
        <c:crosses val="autoZero"/>
        <c:crossBetween val="between"/>
      </c:valAx>
      <c:spPr>
        <a:noFill/>
        <a:ln>
          <a:noFill/>
        </a:ln>
        <a:effectLst/>
      </c:spPr>
    </c:plotArea>
    <c:legend>
      <c:legendPos val="r"/>
      <c:layout>
        <c:manualLayout>
          <c:xMode val="edge"/>
          <c:yMode val="edge"/>
          <c:x val="0.76582520989709757"/>
          <c:y val="0.34293092416983462"/>
          <c:w val="0.2174907460482681"/>
          <c:h val="0.3839461412122184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TomTom!$G$18</c:f>
              <c:strCache>
                <c:ptCount val="1"/>
                <c:pt idx="0">
                  <c:v>mean</c:v>
                </c:pt>
              </c:strCache>
            </c:strRef>
          </c:tx>
          <c:spPr>
            <a:ln w="28575" cap="rnd">
              <a:solidFill>
                <a:schemeClr val="accent1"/>
              </a:solidFill>
              <a:round/>
            </a:ln>
            <a:effectLst/>
          </c:spPr>
          <c:marker>
            <c:symbol val="none"/>
          </c:marker>
          <c:trendline>
            <c:spPr>
              <a:ln w="19050" cap="rnd">
                <a:solidFill>
                  <a:schemeClr val="accent1"/>
                </a:solidFill>
                <a:prstDash val="sysDot"/>
              </a:ln>
              <a:effectLst/>
            </c:spPr>
            <c:trendlineType val="linear"/>
            <c:dispRSqr val="0"/>
            <c:dispEq val="0"/>
          </c:trendline>
          <c:cat>
            <c:numRef>
              <c:f>TomTom!$F$19:$F$23</c:f>
              <c:numCache>
                <c:formatCode>General</c:formatCode>
                <c:ptCount val="5"/>
                <c:pt idx="0">
                  <c:v>2016</c:v>
                </c:pt>
                <c:pt idx="1">
                  <c:v>2017</c:v>
                </c:pt>
                <c:pt idx="2">
                  <c:v>2018</c:v>
                </c:pt>
                <c:pt idx="3">
                  <c:v>2019</c:v>
                </c:pt>
                <c:pt idx="4">
                  <c:v>2020</c:v>
                </c:pt>
              </c:numCache>
            </c:numRef>
          </c:cat>
          <c:val>
            <c:numRef>
              <c:f>TomTom!$G$19:$G$23</c:f>
              <c:numCache>
                <c:formatCode>General</c:formatCode>
                <c:ptCount val="5"/>
                <c:pt idx="0">
                  <c:v>0.30754621631007861</c:v>
                </c:pt>
                <c:pt idx="1">
                  <c:v>0.29693095169428979</c:v>
                </c:pt>
                <c:pt idx="2">
                  <c:v>0.29397535448727491</c:v>
                </c:pt>
                <c:pt idx="3">
                  <c:v>0.3236204095628975</c:v>
                </c:pt>
                <c:pt idx="4">
                  <c:v>0.28717472913120179</c:v>
                </c:pt>
              </c:numCache>
            </c:numRef>
          </c:val>
          <c:smooth val="0"/>
          <c:extLst>
            <c:ext xmlns:c16="http://schemas.microsoft.com/office/drawing/2014/chart" uri="{C3380CC4-5D6E-409C-BE32-E72D297353CC}">
              <c16:uniqueId val="{00000001-301A-4CE6-B545-03D35C91218E}"/>
            </c:ext>
          </c:extLst>
        </c:ser>
        <c:ser>
          <c:idx val="1"/>
          <c:order val="1"/>
          <c:tx>
            <c:strRef>
              <c:f>TomTom!$H$18</c:f>
              <c:strCache>
                <c:ptCount val="1"/>
                <c:pt idx="0">
                  <c:v>std</c:v>
                </c:pt>
              </c:strCache>
            </c:strRef>
          </c:tx>
          <c:spPr>
            <a:ln w="28575" cap="rnd">
              <a:solidFill>
                <a:schemeClr val="accent2"/>
              </a:solidFill>
              <a:round/>
            </a:ln>
            <a:effectLst/>
          </c:spPr>
          <c:marker>
            <c:symbol val="none"/>
          </c:marker>
          <c:trendline>
            <c:spPr>
              <a:ln w="19050" cap="rnd">
                <a:solidFill>
                  <a:schemeClr val="accent2"/>
                </a:solidFill>
                <a:prstDash val="sysDot"/>
              </a:ln>
              <a:effectLst/>
            </c:spPr>
            <c:trendlineType val="linear"/>
            <c:dispRSqr val="0"/>
            <c:dispEq val="0"/>
          </c:trendline>
          <c:cat>
            <c:numRef>
              <c:f>TomTom!$F$19:$F$23</c:f>
              <c:numCache>
                <c:formatCode>General</c:formatCode>
                <c:ptCount val="5"/>
                <c:pt idx="0">
                  <c:v>2016</c:v>
                </c:pt>
                <c:pt idx="1">
                  <c:v>2017</c:v>
                </c:pt>
                <c:pt idx="2">
                  <c:v>2018</c:v>
                </c:pt>
                <c:pt idx="3">
                  <c:v>2019</c:v>
                </c:pt>
                <c:pt idx="4">
                  <c:v>2020</c:v>
                </c:pt>
              </c:numCache>
            </c:numRef>
          </c:cat>
          <c:val>
            <c:numRef>
              <c:f>TomTom!$H$19:$H$23</c:f>
              <c:numCache>
                <c:formatCode>General</c:formatCode>
                <c:ptCount val="5"/>
                <c:pt idx="0">
                  <c:v>0.37848179250217318</c:v>
                </c:pt>
                <c:pt idx="1">
                  <c:v>0.37405236555828741</c:v>
                </c:pt>
                <c:pt idx="2">
                  <c:v>0.38126635882803839</c:v>
                </c:pt>
                <c:pt idx="3">
                  <c:v>0.39365704306770832</c:v>
                </c:pt>
                <c:pt idx="4">
                  <c:v>0.37047860492384699</c:v>
                </c:pt>
              </c:numCache>
            </c:numRef>
          </c:val>
          <c:smooth val="0"/>
          <c:extLst>
            <c:ext xmlns:c16="http://schemas.microsoft.com/office/drawing/2014/chart" uri="{C3380CC4-5D6E-409C-BE32-E72D297353CC}">
              <c16:uniqueId val="{00000003-301A-4CE6-B545-03D35C91218E}"/>
            </c:ext>
          </c:extLst>
        </c:ser>
        <c:dLbls>
          <c:showLegendKey val="0"/>
          <c:showVal val="0"/>
          <c:showCatName val="0"/>
          <c:showSerName val="0"/>
          <c:showPercent val="0"/>
          <c:showBubbleSize val="0"/>
        </c:dLbls>
        <c:smooth val="0"/>
        <c:axId val="2002503376"/>
        <c:axId val="188319952"/>
      </c:lineChart>
      <c:catAx>
        <c:axId val="20025033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8319952"/>
        <c:crosses val="autoZero"/>
        <c:auto val="1"/>
        <c:lblAlgn val="ctr"/>
        <c:lblOffset val="100"/>
        <c:noMultiLvlLbl val="0"/>
      </c:catAx>
      <c:valAx>
        <c:axId val="188319952"/>
        <c:scaling>
          <c:orientation val="minMax"/>
          <c:max val="0.60000000000000009"/>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250337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Sygic!$G$14</c:f>
              <c:strCache>
                <c:ptCount val="1"/>
                <c:pt idx="0">
                  <c:v>mean</c:v>
                </c:pt>
              </c:strCache>
            </c:strRef>
          </c:tx>
          <c:spPr>
            <a:ln w="28575" cap="rnd">
              <a:solidFill>
                <a:schemeClr val="accent1"/>
              </a:solidFill>
              <a:round/>
            </a:ln>
            <a:effectLst/>
          </c:spPr>
          <c:marker>
            <c:symbol val="none"/>
          </c:marker>
          <c:trendline>
            <c:spPr>
              <a:ln w="19050" cap="rnd">
                <a:solidFill>
                  <a:schemeClr val="accent1"/>
                </a:solidFill>
                <a:prstDash val="sysDot"/>
              </a:ln>
              <a:effectLst/>
            </c:spPr>
            <c:trendlineType val="linear"/>
            <c:dispRSqr val="0"/>
            <c:dispEq val="0"/>
          </c:trendline>
          <c:cat>
            <c:numRef>
              <c:f>Sygic!$F$15:$F$19</c:f>
              <c:numCache>
                <c:formatCode>General</c:formatCode>
                <c:ptCount val="5"/>
                <c:pt idx="0">
                  <c:v>2016</c:v>
                </c:pt>
                <c:pt idx="1">
                  <c:v>2017</c:v>
                </c:pt>
                <c:pt idx="2">
                  <c:v>2018</c:v>
                </c:pt>
                <c:pt idx="3">
                  <c:v>2019</c:v>
                </c:pt>
                <c:pt idx="4">
                  <c:v>2020</c:v>
                </c:pt>
              </c:numCache>
            </c:numRef>
          </c:cat>
          <c:val>
            <c:numRef>
              <c:f>Sygic!$G$15:$G$19</c:f>
              <c:numCache>
                <c:formatCode>General</c:formatCode>
                <c:ptCount val="5"/>
                <c:pt idx="0">
                  <c:v>0.47056626720158151</c:v>
                </c:pt>
                <c:pt idx="1">
                  <c:v>0.44474151497995729</c:v>
                </c:pt>
                <c:pt idx="2">
                  <c:v>0.42885917034973747</c:v>
                </c:pt>
                <c:pt idx="3">
                  <c:v>0.46752794713077439</c:v>
                </c:pt>
                <c:pt idx="4">
                  <c:v>0.40844904400305859</c:v>
                </c:pt>
              </c:numCache>
            </c:numRef>
          </c:val>
          <c:smooth val="0"/>
          <c:extLst>
            <c:ext xmlns:c16="http://schemas.microsoft.com/office/drawing/2014/chart" uri="{C3380CC4-5D6E-409C-BE32-E72D297353CC}">
              <c16:uniqueId val="{00000001-F96A-42DA-AF02-FFC0BFA41B25}"/>
            </c:ext>
          </c:extLst>
        </c:ser>
        <c:ser>
          <c:idx val="1"/>
          <c:order val="1"/>
          <c:tx>
            <c:strRef>
              <c:f>Sygic!$H$14</c:f>
              <c:strCache>
                <c:ptCount val="1"/>
                <c:pt idx="0">
                  <c:v>std</c:v>
                </c:pt>
              </c:strCache>
            </c:strRef>
          </c:tx>
          <c:spPr>
            <a:ln w="28575" cap="rnd">
              <a:solidFill>
                <a:schemeClr val="accent2"/>
              </a:solidFill>
              <a:round/>
            </a:ln>
            <a:effectLst/>
          </c:spPr>
          <c:marker>
            <c:symbol val="none"/>
          </c:marker>
          <c:trendline>
            <c:spPr>
              <a:ln w="19050" cap="rnd">
                <a:solidFill>
                  <a:schemeClr val="accent2"/>
                </a:solidFill>
                <a:prstDash val="sysDot"/>
              </a:ln>
              <a:effectLst/>
            </c:spPr>
            <c:trendlineType val="linear"/>
            <c:dispRSqr val="0"/>
            <c:dispEq val="0"/>
          </c:trendline>
          <c:cat>
            <c:numRef>
              <c:f>Sygic!$F$15:$F$19</c:f>
              <c:numCache>
                <c:formatCode>General</c:formatCode>
                <c:ptCount val="5"/>
                <c:pt idx="0">
                  <c:v>2016</c:v>
                </c:pt>
                <c:pt idx="1">
                  <c:v>2017</c:v>
                </c:pt>
                <c:pt idx="2">
                  <c:v>2018</c:v>
                </c:pt>
                <c:pt idx="3">
                  <c:v>2019</c:v>
                </c:pt>
                <c:pt idx="4">
                  <c:v>2020</c:v>
                </c:pt>
              </c:numCache>
            </c:numRef>
          </c:cat>
          <c:val>
            <c:numRef>
              <c:f>Sygic!$H$15:$H$19</c:f>
              <c:numCache>
                <c:formatCode>General</c:formatCode>
                <c:ptCount val="5"/>
                <c:pt idx="0">
                  <c:v>0.36336718067132462</c:v>
                </c:pt>
                <c:pt idx="1">
                  <c:v>0.38304870919546657</c:v>
                </c:pt>
                <c:pt idx="2">
                  <c:v>0.38894786971422068</c:v>
                </c:pt>
                <c:pt idx="3">
                  <c:v>0.38572931182469722</c:v>
                </c:pt>
                <c:pt idx="4">
                  <c:v>0.39879830772175712</c:v>
                </c:pt>
              </c:numCache>
            </c:numRef>
          </c:val>
          <c:smooth val="0"/>
          <c:extLst>
            <c:ext xmlns:c16="http://schemas.microsoft.com/office/drawing/2014/chart" uri="{C3380CC4-5D6E-409C-BE32-E72D297353CC}">
              <c16:uniqueId val="{00000003-F96A-42DA-AF02-FFC0BFA41B25}"/>
            </c:ext>
          </c:extLst>
        </c:ser>
        <c:dLbls>
          <c:showLegendKey val="0"/>
          <c:showVal val="0"/>
          <c:showCatName val="0"/>
          <c:showSerName val="0"/>
          <c:showPercent val="0"/>
          <c:showBubbleSize val="0"/>
        </c:dLbls>
        <c:smooth val="0"/>
        <c:axId val="2040186031"/>
        <c:axId val="2105928351"/>
      </c:lineChart>
      <c:catAx>
        <c:axId val="20401860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5928351"/>
        <c:crosses val="autoZero"/>
        <c:auto val="1"/>
        <c:lblAlgn val="ctr"/>
        <c:lblOffset val="100"/>
        <c:noMultiLvlLbl val="0"/>
      </c:catAx>
      <c:valAx>
        <c:axId val="2105928351"/>
        <c:scaling>
          <c:orientation val="minMax"/>
          <c:max val="0.60000000000000009"/>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4018603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Maps.me!$F$14</c:f>
              <c:strCache>
                <c:ptCount val="1"/>
                <c:pt idx="0">
                  <c:v>mean</c:v>
                </c:pt>
              </c:strCache>
            </c:strRef>
          </c:tx>
          <c:spPr>
            <a:ln w="28575" cap="rnd">
              <a:solidFill>
                <a:schemeClr val="accent1"/>
              </a:solidFill>
              <a:round/>
            </a:ln>
            <a:effectLst/>
          </c:spPr>
          <c:marker>
            <c:symbol val="none"/>
          </c:marker>
          <c:trendline>
            <c:spPr>
              <a:ln w="19050" cap="rnd">
                <a:solidFill>
                  <a:schemeClr val="accent1"/>
                </a:solidFill>
                <a:prstDash val="sysDot"/>
              </a:ln>
              <a:effectLst/>
            </c:spPr>
            <c:trendlineType val="linear"/>
            <c:dispRSqr val="0"/>
            <c:dispEq val="0"/>
          </c:trendline>
          <c:cat>
            <c:numRef>
              <c:f>Maps.me!$E$15:$E$19</c:f>
              <c:numCache>
                <c:formatCode>General</c:formatCode>
                <c:ptCount val="5"/>
                <c:pt idx="0">
                  <c:v>2016</c:v>
                </c:pt>
                <c:pt idx="1">
                  <c:v>2017</c:v>
                </c:pt>
                <c:pt idx="2">
                  <c:v>2018</c:v>
                </c:pt>
                <c:pt idx="3">
                  <c:v>2019</c:v>
                </c:pt>
                <c:pt idx="4">
                  <c:v>2020</c:v>
                </c:pt>
              </c:numCache>
            </c:numRef>
          </c:cat>
          <c:val>
            <c:numRef>
              <c:f>Maps.me!$F$15:$F$19</c:f>
              <c:numCache>
                <c:formatCode>General</c:formatCode>
                <c:ptCount val="5"/>
                <c:pt idx="0">
                  <c:v>0.46181951922601289</c:v>
                </c:pt>
                <c:pt idx="1">
                  <c:v>0.46496728134497572</c:v>
                </c:pt>
                <c:pt idx="2">
                  <c:v>0.45201605181749038</c:v>
                </c:pt>
                <c:pt idx="3">
                  <c:v>0.46820504829071441</c:v>
                </c:pt>
                <c:pt idx="4">
                  <c:v>0.44375924468067568</c:v>
                </c:pt>
              </c:numCache>
            </c:numRef>
          </c:val>
          <c:smooth val="0"/>
          <c:extLst>
            <c:ext xmlns:c16="http://schemas.microsoft.com/office/drawing/2014/chart" uri="{C3380CC4-5D6E-409C-BE32-E72D297353CC}">
              <c16:uniqueId val="{00000001-6790-47B2-81F3-99BF28D9D2ED}"/>
            </c:ext>
          </c:extLst>
        </c:ser>
        <c:ser>
          <c:idx val="1"/>
          <c:order val="1"/>
          <c:tx>
            <c:strRef>
              <c:f>Maps.me!$G$14</c:f>
              <c:strCache>
                <c:ptCount val="1"/>
                <c:pt idx="0">
                  <c:v>std</c:v>
                </c:pt>
              </c:strCache>
            </c:strRef>
          </c:tx>
          <c:spPr>
            <a:ln w="28575" cap="rnd">
              <a:solidFill>
                <a:schemeClr val="accent2"/>
              </a:solidFill>
              <a:round/>
            </a:ln>
            <a:effectLst/>
          </c:spPr>
          <c:marker>
            <c:symbol val="none"/>
          </c:marker>
          <c:trendline>
            <c:spPr>
              <a:ln w="19050" cap="rnd">
                <a:solidFill>
                  <a:schemeClr val="accent2"/>
                </a:solidFill>
                <a:prstDash val="sysDot"/>
              </a:ln>
              <a:effectLst/>
            </c:spPr>
            <c:trendlineType val="linear"/>
            <c:dispRSqr val="0"/>
            <c:dispEq val="0"/>
          </c:trendline>
          <c:cat>
            <c:numRef>
              <c:f>Maps.me!$E$15:$E$19</c:f>
              <c:numCache>
                <c:formatCode>General</c:formatCode>
                <c:ptCount val="5"/>
                <c:pt idx="0">
                  <c:v>2016</c:v>
                </c:pt>
                <c:pt idx="1">
                  <c:v>2017</c:v>
                </c:pt>
                <c:pt idx="2">
                  <c:v>2018</c:v>
                </c:pt>
                <c:pt idx="3">
                  <c:v>2019</c:v>
                </c:pt>
                <c:pt idx="4">
                  <c:v>2020</c:v>
                </c:pt>
              </c:numCache>
            </c:numRef>
          </c:cat>
          <c:val>
            <c:numRef>
              <c:f>Maps.me!$G$15:$G$19</c:f>
              <c:numCache>
                <c:formatCode>General</c:formatCode>
                <c:ptCount val="5"/>
                <c:pt idx="0">
                  <c:v>0.34524627254632351</c:v>
                </c:pt>
                <c:pt idx="1">
                  <c:v>0.36692935963831541</c:v>
                </c:pt>
                <c:pt idx="2">
                  <c:v>0.3665547511062876</c:v>
                </c:pt>
                <c:pt idx="3">
                  <c:v>0.3717074819031056</c:v>
                </c:pt>
                <c:pt idx="4">
                  <c:v>0.37552778170352891</c:v>
                </c:pt>
              </c:numCache>
            </c:numRef>
          </c:val>
          <c:smooth val="0"/>
          <c:extLst>
            <c:ext xmlns:c16="http://schemas.microsoft.com/office/drawing/2014/chart" uri="{C3380CC4-5D6E-409C-BE32-E72D297353CC}">
              <c16:uniqueId val="{00000003-6790-47B2-81F3-99BF28D9D2ED}"/>
            </c:ext>
          </c:extLst>
        </c:ser>
        <c:dLbls>
          <c:showLegendKey val="0"/>
          <c:showVal val="0"/>
          <c:showCatName val="0"/>
          <c:showSerName val="0"/>
          <c:showPercent val="0"/>
          <c:showBubbleSize val="0"/>
        </c:dLbls>
        <c:smooth val="0"/>
        <c:axId val="509349551"/>
        <c:axId val="364584079"/>
      </c:lineChart>
      <c:catAx>
        <c:axId val="5093495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4584079"/>
        <c:crosses val="autoZero"/>
        <c:auto val="1"/>
        <c:lblAlgn val="ctr"/>
        <c:lblOffset val="100"/>
        <c:noMultiLvlLbl val="0"/>
      </c:catAx>
      <c:valAx>
        <c:axId val="364584079"/>
        <c:scaling>
          <c:orientation val="minMax"/>
          <c:max val="0.60000000000000009"/>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934955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Waze!$F$13</c:f>
              <c:strCache>
                <c:ptCount val="1"/>
                <c:pt idx="0">
                  <c:v>mean</c:v>
                </c:pt>
              </c:strCache>
            </c:strRef>
          </c:tx>
          <c:spPr>
            <a:ln w="28575" cap="rnd">
              <a:solidFill>
                <a:schemeClr val="accent1"/>
              </a:solidFill>
              <a:round/>
            </a:ln>
            <a:effectLst/>
          </c:spPr>
          <c:marker>
            <c:symbol val="none"/>
          </c:marker>
          <c:trendline>
            <c:spPr>
              <a:ln w="19050" cap="rnd">
                <a:solidFill>
                  <a:schemeClr val="accent1"/>
                </a:solidFill>
                <a:prstDash val="sysDot"/>
              </a:ln>
              <a:effectLst/>
            </c:spPr>
            <c:trendlineType val="linear"/>
            <c:dispRSqr val="0"/>
            <c:dispEq val="0"/>
          </c:trendline>
          <c:cat>
            <c:numRef>
              <c:f>Waze!$E$14:$E$16</c:f>
              <c:numCache>
                <c:formatCode>General</c:formatCode>
                <c:ptCount val="3"/>
                <c:pt idx="0">
                  <c:v>2018</c:v>
                </c:pt>
                <c:pt idx="1">
                  <c:v>2019</c:v>
                </c:pt>
                <c:pt idx="2">
                  <c:v>2020</c:v>
                </c:pt>
              </c:numCache>
            </c:numRef>
          </c:cat>
          <c:val>
            <c:numRef>
              <c:f>Waze!$F$14:$F$16</c:f>
              <c:numCache>
                <c:formatCode>General</c:formatCode>
                <c:ptCount val="3"/>
                <c:pt idx="0">
                  <c:v>0.2499850637373707</c:v>
                </c:pt>
                <c:pt idx="1">
                  <c:v>0.23672956676654741</c:v>
                </c:pt>
                <c:pt idx="2">
                  <c:v>0.27986542920999907</c:v>
                </c:pt>
              </c:numCache>
            </c:numRef>
          </c:val>
          <c:smooth val="0"/>
          <c:extLst>
            <c:ext xmlns:c16="http://schemas.microsoft.com/office/drawing/2014/chart" uri="{C3380CC4-5D6E-409C-BE32-E72D297353CC}">
              <c16:uniqueId val="{00000001-43CB-4579-BE2B-A92F62DB5C66}"/>
            </c:ext>
          </c:extLst>
        </c:ser>
        <c:ser>
          <c:idx val="1"/>
          <c:order val="1"/>
          <c:tx>
            <c:strRef>
              <c:f>Waze!$G$13</c:f>
              <c:strCache>
                <c:ptCount val="1"/>
                <c:pt idx="0">
                  <c:v>std</c:v>
                </c:pt>
              </c:strCache>
            </c:strRef>
          </c:tx>
          <c:spPr>
            <a:ln w="28575" cap="rnd">
              <a:solidFill>
                <a:schemeClr val="accent2"/>
              </a:solidFill>
              <a:round/>
            </a:ln>
            <a:effectLst/>
          </c:spPr>
          <c:marker>
            <c:symbol val="none"/>
          </c:marker>
          <c:trendline>
            <c:spPr>
              <a:ln w="19050" cap="rnd">
                <a:solidFill>
                  <a:schemeClr val="accent2"/>
                </a:solidFill>
                <a:prstDash val="sysDot"/>
              </a:ln>
              <a:effectLst/>
            </c:spPr>
            <c:trendlineType val="linear"/>
            <c:dispRSqr val="0"/>
            <c:dispEq val="0"/>
          </c:trendline>
          <c:cat>
            <c:numRef>
              <c:f>Waze!$E$14:$E$16</c:f>
              <c:numCache>
                <c:formatCode>General</c:formatCode>
                <c:ptCount val="3"/>
                <c:pt idx="0">
                  <c:v>2018</c:v>
                </c:pt>
                <c:pt idx="1">
                  <c:v>2019</c:v>
                </c:pt>
                <c:pt idx="2">
                  <c:v>2020</c:v>
                </c:pt>
              </c:numCache>
            </c:numRef>
          </c:cat>
          <c:val>
            <c:numRef>
              <c:f>Waze!$G$14:$G$16</c:f>
              <c:numCache>
                <c:formatCode>General</c:formatCode>
                <c:ptCount val="3"/>
                <c:pt idx="0">
                  <c:v>0.37917641396332968</c:v>
                </c:pt>
                <c:pt idx="1">
                  <c:v>0.38705203276803468</c:v>
                </c:pt>
                <c:pt idx="2">
                  <c:v>0.38369362492267273</c:v>
                </c:pt>
              </c:numCache>
            </c:numRef>
          </c:val>
          <c:smooth val="0"/>
          <c:extLst>
            <c:ext xmlns:c16="http://schemas.microsoft.com/office/drawing/2014/chart" uri="{C3380CC4-5D6E-409C-BE32-E72D297353CC}">
              <c16:uniqueId val="{00000003-43CB-4579-BE2B-A92F62DB5C66}"/>
            </c:ext>
          </c:extLst>
        </c:ser>
        <c:dLbls>
          <c:showLegendKey val="0"/>
          <c:showVal val="0"/>
          <c:showCatName val="0"/>
          <c:showSerName val="0"/>
          <c:showPercent val="0"/>
          <c:showBubbleSize val="0"/>
        </c:dLbls>
        <c:smooth val="0"/>
        <c:axId val="466802560"/>
        <c:axId val="382174640"/>
      </c:lineChart>
      <c:catAx>
        <c:axId val="4668025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2174640"/>
        <c:crosses val="autoZero"/>
        <c:auto val="1"/>
        <c:lblAlgn val="ctr"/>
        <c:lblOffset val="100"/>
        <c:noMultiLvlLbl val="0"/>
      </c:catAx>
      <c:valAx>
        <c:axId val="382174640"/>
        <c:scaling>
          <c:orientation val="minMax"/>
          <c:max val="0.60000000000000009"/>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680256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Here!$F$14</c:f>
              <c:strCache>
                <c:ptCount val="1"/>
                <c:pt idx="0">
                  <c:v>mean</c:v>
                </c:pt>
              </c:strCache>
            </c:strRef>
          </c:tx>
          <c:spPr>
            <a:ln w="28575" cap="rnd">
              <a:solidFill>
                <a:schemeClr val="accent1"/>
              </a:solidFill>
              <a:round/>
            </a:ln>
            <a:effectLst/>
          </c:spPr>
          <c:marker>
            <c:symbol val="none"/>
          </c:marker>
          <c:trendline>
            <c:spPr>
              <a:ln w="19050" cap="rnd">
                <a:solidFill>
                  <a:schemeClr val="accent1"/>
                </a:solidFill>
                <a:prstDash val="sysDot"/>
              </a:ln>
              <a:effectLst/>
            </c:spPr>
            <c:trendlineType val="linear"/>
            <c:dispRSqr val="0"/>
            <c:dispEq val="0"/>
          </c:trendline>
          <c:cat>
            <c:numRef>
              <c:f>Here!$E$15:$E$19</c:f>
              <c:numCache>
                <c:formatCode>General</c:formatCode>
                <c:ptCount val="5"/>
                <c:pt idx="0">
                  <c:v>2016</c:v>
                </c:pt>
                <c:pt idx="1">
                  <c:v>2017</c:v>
                </c:pt>
                <c:pt idx="2">
                  <c:v>2018</c:v>
                </c:pt>
                <c:pt idx="3">
                  <c:v>2019</c:v>
                </c:pt>
                <c:pt idx="4">
                  <c:v>2020</c:v>
                </c:pt>
              </c:numCache>
            </c:numRef>
          </c:cat>
          <c:val>
            <c:numRef>
              <c:f>Here!$F$15:$F$19</c:f>
              <c:numCache>
                <c:formatCode>General</c:formatCode>
                <c:ptCount val="5"/>
                <c:pt idx="0">
                  <c:v>0.41430746775834831</c:v>
                </c:pt>
                <c:pt idx="1">
                  <c:v>0.43599368428231638</c:v>
                </c:pt>
                <c:pt idx="2">
                  <c:v>0.3568654232558362</c:v>
                </c:pt>
                <c:pt idx="3">
                  <c:v>0.37194951457377068</c:v>
                </c:pt>
                <c:pt idx="4">
                  <c:v>0.32618214176971039</c:v>
                </c:pt>
              </c:numCache>
            </c:numRef>
          </c:val>
          <c:smooth val="0"/>
          <c:extLst>
            <c:ext xmlns:c16="http://schemas.microsoft.com/office/drawing/2014/chart" uri="{C3380CC4-5D6E-409C-BE32-E72D297353CC}">
              <c16:uniqueId val="{00000001-9171-49A6-87F3-059C969F7800}"/>
            </c:ext>
          </c:extLst>
        </c:ser>
        <c:ser>
          <c:idx val="1"/>
          <c:order val="1"/>
          <c:tx>
            <c:strRef>
              <c:f>Here!$G$14</c:f>
              <c:strCache>
                <c:ptCount val="1"/>
                <c:pt idx="0">
                  <c:v>std</c:v>
                </c:pt>
              </c:strCache>
            </c:strRef>
          </c:tx>
          <c:spPr>
            <a:ln w="28575" cap="rnd">
              <a:solidFill>
                <a:schemeClr val="accent2"/>
              </a:solidFill>
              <a:round/>
            </a:ln>
            <a:effectLst/>
          </c:spPr>
          <c:marker>
            <c:symbol val="none"/>
          </c:marker>
          <c:trendline>
            <c:spPr>
              <a:ln w="19050" cap="rnd">
                <a:solidFill>
                  <a:schemeClr val="accent2"/>
                </a:solidFill>
                <a:prstDash val="sysDot"/>
              </a:ln>
              <a:effectLst/>
            </c:spPr>
            <c:trendlineType val="linear"/>
            <c:dispRSqr val="0"/>
            <c:dispEq val="0"/>
          </c:trendline>
          <c:cat>
            <c:numRef>
              <c:f>Here!$E$15:$E$19</c:f>
              <c:numCache>
                <c:formatCode>General</c:formatCode>
                <c:ptCount val="5"/>
                <c:pt idx="0">
                  <c:v>2016</c:v>
                </c:pt>
                <c:pt idx="1">
                  <c:v>2017</c:v>
                </c:pt>
                <c:pt idx="2">
                  <c:v>2018</c:v>
                </c:pt>
                <c:pt idx="3">
                  <c:v>2019</c:v>
                </c:pt>
                <c:pt idx="4">
                  <c:v>2020</c:v>
                </c:pt>
              </c:numCache>
            </c:numRef>
          </c:cat>
          <c:val>
            <c:numRef>
              <c:f>Here!$G$15:$G$19</c:f>
              <c:numCache>
                <c:formatCode>General</c:formatCode>
                <c:ptCount val="5"/>
                <c:pt idx="0">
                  <c:v>0.38225846226532539</c:v>
                </c:pt>
                <c:pt idx="1">
                  <c:v>0.38435888273910951</c:v>
                </c:pt>
                <c:pt idx="2">
                  <c:v>0.38687196653742217</c:v>
                </c:pt>
                <c:pt idx="3">
                  <c:v>0.40419126687427093</c:v>
                </c:pt>
                <c:pt idx="4">
                  <c:v>0.40034592123169782</c:v>
                </c:pt>
              </c:numCache>
            </c:numRef>
          </c:val>
          <c:smooth val="0"/>
          <c:extLst>
            <c:ext xmlns:c16="http://schemas.microsoft.com/office/drawing/2014/chart" uri="{C3380CC4-5D6E-409C-BE32-E72D297353CC}">
              <c16:uniqueId val="{00000003-9171-49A6-87F3-059C969F7800}"/>
            </c:ext>
          </c:extLst>
        </c:ser>
        <c:dLbls>
          <c:showLegendKey val="0"/>
          <c:showVal val="0"/>
          <c:showCatName val="0"/>
          <c:showSerName val="0"/>
          <c:showPercent val="0"/>
          <c:showBubbleSize val="0"/>
        </c:dLbls>
        <c:smooth val="0"/>
        <c:axId val="513669264"/>
        <c:axId val="266636528"/>
      </c:lineChart>
      <c:catAx>
        <c:axId val="5136692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66636528"/>
        <c:crosses val="autoZero"/>
        <c:auto val="1"/>
        <c:lblAlgn val="ctr"/>
        <c:lblOffset val="100"/>
        <c:noMultiLvlLbl val="0"/>
      </c:catAx>
      <c:valAx>
        <c:axId val="266636528"/>
        <c:scaling>
          <c:orientation val="minMax"/>
          <c:max val="0.60000000000000009"/>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366926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0780172129680042E-2"/>
          <c:y val="5.0667417187606541E-2"/>
          <c:w val="0.63682586657089157"/>
          <c:h val="0.84247837295571293"/>
        </c:manualLayout>
      </c:layout>
      <c:lineChart>
        <c:grouping val="standard"/>
        <c:varyColors val="0"/>
        <c:ser>
          <c:idx val="0"/>
          <c:order val="0"/>
          <c:tx>
            <c:strRef>
              <c:f>'Genius Maps'!$K$16:$K$17</c:f>
              <c:strCache>
                <c:ptCount val="2"/>
                <c:pt idx="0">
                  <c:v>mean</c:v>
                </c:pt>
              </c:strCache>
            </c:strRef>
          </c:tx>
          <c:spPr>
            <a:ln w="28575" cap="rnd">
              <a:solidFill>
                <a:schemeClr val="accent1"/>
              </a:solidFill>
              <a:round/>
            </a:ln>
            <a:effectLst/>
          </c:spPr>
          <c:marker>
            <c:symbol val="circle"/>
            <c:size val="5"/>
            <c:spPr>
              <a:noFill/>
              <a:ln w="9525">
                <a:noFill/>
              </a:ln>
              <a:effectLst/>
            </c:spPr>
          </c:marker>
          <c:trendline>
            <c:spPr>
              <a:ln w="19050" cap="rnd">
                <a:solidFill>
                  <a:schemeClr val="accent1"/>
                </a:solidFill>
                <a:prstDash val="sysDot"/>
              </a:ln>
              <a:effectLst/>
            </c:spPr>
            <c:trendlineType val="linear"/>
            <c:dispRSqr val="0"/>
            <c:dispEq val="0"/>
          </c:trendline>
          <c:cat>
            <c:numRef>
              <c:f>'Genius Maps'!$J$18:$J$22</c:f>
              <c:numCache>
                <c:formatCode>General</c:formatCode>
                <c:ptCount val="5"/>
                <c:pt idx="0">
                  <c:v>2016</c:v>
                </c:pt>
                <c:pt idx="1">
                  <c:v>2017</c:v>
                </c:pt>
                <c:pt idx="2">
                  <c:v>2018</c:v>
                </c:pt>
                <c:pt idx="3">
                  <c:v>2019</c:v>
                </c:pt>
                <c:pt idx="4">
                  <c:v>2020</c:v>
                </c:pt>
              </c:numCache>
            </c:numRef>
          </c:cat>
          <c:val>
            <c:numRef>
              <c:f>'Genius Maps'!$K$18:$K$22</c:f>
              <c:numCache>
                <c:formatCode>General</c:formatCode>
                <c:ptCount val="5"/>
                <c:pt idx="0">
                  <c:v>0.49810199999999999</c:v>
                </c:pt>
                <c:pt idx="1">
                  <c:v>0.55074500000000004</c:v>
                </c:pt>
                <c:pt idx="2">
                  <c:v>0.484736</c:v>
                </c:pt>
                <c:pt idx="3">
                  <c:v>0.51227199999999995</c:v>
                </c:pt>
                <c:pt idx="4">
                  <c:v>0.45696399999999998</c:v>
                </c:pt>
              </c:numCache>
            </c:numRef>
          </c:val>
          <c:smooth val="0"/>
          <c:extLst>
            <c:ext xmlns:c16="http://schemas.microsoft.com/office/drawing/2014/chart" uri="{C3380CC4-5D6E-409C-BE32-E72D297353CC}">
              <c16:uniqueId val="{00000000-0F98-4379-A9D2-178C38C038AA}"/>
            </c:ext>
          </c:extLst>
        </c:ser>
        <c:ser>
          <c:idx val="1"/>
          <c:order val="1"/>
          <c:tx>
            <c:strRef>
              <c:f>'Genius Maps'!$L$16:$L$17</c:f>
              <c:strCache>
                <c:ptCount val="2"/>
                <c:pt idx="0">
                  <c:v>std</c:v>
                </c:pt>
              </c:strCache>
            </c:strRef>
          </c:tx>
          <c:spPr>
            <a:ln w="28575" cap="rnd">
              <a:solidFill>
                <a:schemeClr val="accent2"/>
              </a:solidFill>
              <a:round/>
            </a:ln>
            <a:effectLst/>
          </c:spPr>
          <c:marker>
            <c:symbol val="circle"/>
            <c:size val="5"/>
            <c:spPr>
              <a:noFill/>
              <a:ln w="9525">
                <a:noFill/>
              </a:ln>
              <a:effectLst/>
            </c:spPr>
          </c:marker>
          <c:trendline>
            <c:spPr>
              <a:ln w="19050" cap="rnd">
                <a:solidFill>
                  <a:schemeClr val="accent2"/>
                </a:solidFill>
                <a:prstDash val="sysDot"/>
              </a:ln>
              <a:effectLst/>
            </c:spPr>
            <c:trendlineType val="linear"/>
            <c:dispRSqr val="0"/>
            <c:dispEq val="0"/>
          </c:trendline>
          <c:cat>
            <c:numRef>
              <c:f>'Genius Maps'!$J$18:$J$22</c:f>
              <c:numCache>
                <c:formatCode>General</c:formatCode>
                <c:ptCount val="5"/>
                <c:pt idx="0">
                  <c:v>2016</c:v>
                </c:pt>
                <c:pt idx="1">
                  <c:v>2017</c:v>
                </c:pt>
                <c:pt idx="2">
                  <c:v>2018</c:v>
                </c:pt>
                <c:pt idx="3">
                  <c:v>2019</c:v>
                </c:pt>
                <c:pt idx="4">
                  <c:v>2020</c:v>
                </c:pt>
              </c:numCache>
            </c:numRef>
          </c:cat>
          <c:val>
            <c:numRef>
              <c:f>'Genius Maps'!$L$18:$L$22</c:f>
              <c:numCache>
                <c:formatCode>General</c:formatCode>
                <c:ptCount val="5"/>
                <c:pt idx="0">
                  <c:v>0.30974699999999999</c:v>
                </c:pt>
                <c:pt idx="1">
                  <c:v>0.30363600000000002</c:v>
                </c:pt>
                <c:pt idx="2">
                  <c:v>0.25519399999999998</c:v>
                </c:pt>
                <c:pt idx="3">
                  <c:v>0.30855900000000003</c:v>
                </c:pt>
                <c:pt idx="4">
                  <c:v>0.26300800000000002</c:v>
                </c:pt>
              </c:numCache>
            </c:numRef>
          </c:val>
          <c:smooth val="0"/>
          <c:extLst>
            <c:ext xmlns:c16="http://schemas.microsoft.com/office/drawing/2014/chart" uri="{C3380CC4-5D6E-409C-BE32-E72D297353CC}">
              <c16:uniqueId val="{00000001-0F98-4379-A9D2-178C38C038AA}"/>
            </c:ext>
          </c:extLst>
        </c:ser>
        <c:dLbls>
          <c:showLegendKey val="0"/>
          <c:showVal val="0"/>
          <c:showCatName val="0"/>
          <c:showSerName val="0"/>
          <c:showPercent val="0"/>
          <c:showBubbleSize val="0"/>
        </c:dLbls>
        <c:marker val="1"/>
        <c:smooth val="0"/>
        <c:axId val="1809684367"/>
        <c:axId val="1815144895"/>
      </c:lineChart>
      <c:catAx>
        <c:axId val="18096843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15144895"/>
        <c:crosses val="autoZero"/>
        <c:auto val="1"/>
        <c:lblAlgn val="ctr"/>
        <c:lblOffset val="100"/>
        <c:noMultiLvlLbl val="0"/>
      </c:catAx>
      <c:valAx>
        <c:axId val="18151448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09684367"/>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344203849518811"/>
          <c:y val="0.30076443569553807"/>
          <c:w val="0.6435599047814281"/>
          <c:h val="0.61498421194458819"/>
        </c:manualLayout>
      </c:layout>
      <c:lineChart>
        <c:grouping val="standard"/>
        <c:varyColors val="0"/>
        <c:ser>
          <c:idx val="0"/>
          <c:order val="0"/>
          <c:tx>
            <c:strRef>
              <c:f>CoPIlot!$J$14</c:f>
              <c:strCache>
                <c:ptCount val="1"/>
                <c:pt idx="0">
                  <c:v>mean</c:v>
                </c:pt>
              </c:strCache>
            </c:strRef>
          </c:tx>
          <c:spPr>
            <a:ln w="28575" cap="rnd">
              <a:solidFill>
                <a:schemeClr val="accent1"/>
              </a:solidFill>
              <a:round/>
            </a:ln>
            <a:effectLst/>
          </c:spPr>
          <c:marker>
            <c:symbol val="none"/>
          </c:marker>
          <c:trendline>
            <c:spPr>
              <a:ln w="19050" cap="rnd">
                <a:solidFill>
                  <a:schemeClr val="accent1"/>
                </a:solidFill>
                <a:prstDash val="sysDot"/>
              </a:ln>
              <a:effectLst/>
            </c:spPr>
            <c:trendlineType val="linear"/>
            <c:dispRSqr val="0"/>
            <c:dispEq val="0"/>
          </c:trendline>
          <c:cat>
            <c:numRef>
              <c:f>CoPIlot!$I$15:$I$19</c:f>
              <c:numCache>
                <c:formatCode>General</c:formatCode>
                <c:ptCount val="5"/>
                <c:pt idx="0">
                  <c:v>2016</c:v>
                </c:pt>
                <c:pt idx="1">
                  <c:v>2017</c:v>
                </c:pt>
                <c:pt idx="2">
                  <c:v>2018</c:v>
                </c:pt>
                <c:pt idx="3">
                  <c:v>2019</c:v>
                </c:pt>
                <c:pt idx="4">
                  <c:v>2020</c:v>
                </c:pt>
              </c:numCache>
            </c:numRef>
          </c:cat>
          <c:val>
            <c:numRef>
              <c:f>CoPIlot!$J$15:$J$19</c:f>
              <c:numCache>
                <c:formatCode>General</c:formatCode>
                <c:ptCount val="5"/>
                <c:pt idx="0">
                  <c:v>0.53992256999999999</c:v>
                </c:pt>
                <c:pt idx="1">
                  <c:v>0.50517547200000001</c:v>
                </c:pt>
                <c:pt idx="2">
                  <c:v>0.50410531700000005</c:v>
                </c:pt>
                <c:pt idx="3">
                  <c:v>0.492728265</c:v>
                </c:pt>
                <c:pt idx="4">
                  <c:v>0.48081470500000001</c:v>
                </c:pt>
              </c:numCache>
            </c:numRef>
          </c:val>
          <c:smooth val="0"/>
          <c:extLst>
            <c:ext xmlns:c16="http://schemas.microsoft.com/office/drawing/2014/chart" uri="{C3380CC4-5D6E-409C-BE32-E72D297353CC}">
              <c16:uniqueId val="{00000001-2ADD-4B10-98D2-43ADB36053AC}"/>
            </c:ext>
          </c:extLst>
        </c:ser>
        <c:ser>
          <c:idx val="1"/>
          <c:order val="1"/>
          <c:tx>
            <c:strRef>
              <c:f>CoPIlot!$K$14</c:f>
              <c:strCache>
                <c:ptCount val="1"/>
                <c:pt idx="0">
                  <c:v>std</c:v>
                </c:pt>
              </c:strCache>
            </c:strRef>
          </c:tx>
          <c:spPr>
            <a:ln w="28575" cap="rnd">
              <a:solidFill>
                <a:schemeClr val="accent2"/>
              </a:solidFill>
              <a:round/>
            </a:ln>
            <a:effectLst/>
          </c:spPr>
          <c:marker>
            <c:symbol val="none"/>
          </c:marker>
          <c:trendline>
            <c:spPr>
              <a:ln w="19050" cap="rnd">
                <a:solidFill>
                  <a:schemeClr val="accent2"/>
                </a:solidFill>
                <a:prstDash val="sysDot"/>
              </a:ln>
              <a:effectLst/>
            </c:spPr>
            <c:trendlineType val="linear"/>
            <c:dispRSqr val="0"/>
            <c:dispEq val="0"/>
          </c:trendline>
          <c:cat>
            <c:numRef>
              <c:f>CoPIlot!$I$15:$I$19</c:f>
              <c:numCache>
                <c:formatCode>General</c:formatCode>
                <c:ptCount val="5"/>
                <c:pt idx="0">
                  <c:v>2016</c:v>
                </c:pt>
                <c:pt idx="1">
                  <c:v>2017</c:v>
                </c:pt>
                <c:pt idx="2">
                  <c:v>2018</c:v>
                </c:pt>
                <c:pt idx="3">
                  <c:v>2019</c:v>
                </c:pt>
                <c:pt idx="4">
                  <c:v>2020</c:v>
                </c:pt>
              </c:numCache>
            </c:numRef>
          </c:cat>
          <c:val>
            <c:numRef>
              <c:f>CoPIlot!$K$15:$K$19</c:f>
              <c:numCache>
                <c:formatCode>General</c:formatCode>
                <c:ptCount val="5"/>
                <c:pt idx="0">
                  <c:v>0.267873268</c:v>
                </c:pt>
                <c:pt idx="1">
                  <c:v>0.27434739000000002</c:v>
                </c:pt>
                <c:pt idx="2">
                  <c:v>0.278779569</c:v>
                </c:pt>
                <c:pt idx="3">
                  <c:v>0.274097325</c:v>
                </c:pt>
                <c:pt idx="4">
                  <c:v>0.26729746199999999</c:v>
                </c:pt>
              </c:numCache>
            </c:numRef>
          </c:val>
          <c:smooth val="0"/>
          <c:extLst>
            <c:ext xmlns:c16="http://schemas.microsoft.com/office/drawing/2014/chart" uri="{C3380CC4-5D6E-409C-BE32-E72D297353CC}">
              <c16:uniqueId val="{00000003-2ADD-4B10-98D2-43ADB36053AC}"/>
            </c:ext>
          </c:extLst>
        </c:ser>
        <c:dLbls>
          <c:showLegendKey val="0"/>
          <c:showVal val="0"/>
          <c:showCatName val="0"/>
          <c:showSerName val="0"/>
          <c:showPercent val="0"/>
          <c:showBubbleSize val="0"/>
        </c:dLbls>
        <c:smooth val="0"/>
        <c:axId val="2127142543"/>
        <c:axId val="1883601487"/>
      </c:lineChart>
      <c:catAx>
        <c:axId val="21271425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83601487"/>
        <c:crosses val="autoZero"/>
        <c:auto val="1"/>
        <c:lblAlgn val="ctr"/>
        <c:lblOffset val="100"/>
        <c:noMultiLvlLbl val="0"/>
      </c:catAx>
      <c:valAx>
        <c:axId val="18836014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27142543"/>
        <c:crosses val="autoZero"/>
        <c:crossBetween val="between"/>
      </c:valAx>
      <c:spPr>
        <a:noFill/>
        <a:ln>
          <a:noFill/>
        </a:ln>
        <a:effectLst/>
      </c:spPr>
    </c:plotArea>
    <c:legend>
      <c:legendPos val="b"/>
      <c:layout>
        <c:manualLayout>
          <c:xMode val="edge"/>
          <c:yMode val="edge"/>
          <c:x val="0.77776267092288409"/>
          <c:y val="0.33585636101410971"/>
          <c:w val="0.17527072148671174"/>
          <c:h val="0.4227454552011981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Navmii!$J$17</c:f>
              <c:strCache>
                <c:ptCount val="1"/>
                <c:pt idx="0">
                  <c:v>mean</c:v>
                </c:pt>
              </c:strCache>
            </c:strRef>
          </c:tx>
          <c:spPr>
            <a:ln w="28575" cap="rnd">
              <a:solidFill>
                <a:schemeClr val="accent1"/>
              </a:solidFill>
              <a:round/>
            </a:ln>
            <a:effectLst/>
          </c:spPr>
          <c:marker>
            <c:symbol val="none"/>
          </c:marker>
          <c:trendline>
            <c:spPr>
              <a:ln w="19050" cap="rnd">
                <a:solidFill>
                  <a:schemeClr val="accent1"/>
                </a:solidFill>
                <a:prstDash val="sysDot"/>
              </a:ln>
              <a:effectLst/>
            </c:spPr>
            <c:trendlineType val="linear"/>
            <c:dispRSqr val="0"/>
            <c:dispEq val="0"/>
          </c:trendline>
          <c:cat>
            <c:numRef>
              <c:f>Navmii!$I$18:$I$22</c:f>
              <c:numCache>
                <c:formatCode>General</c:formatCode>
                <c:ptCount val="5"/>
                <c:pt idx="0">
                  <c:v>2016</c:v>
                </c:pt>
                <c:pt idx="1">
                  <c:v>2017</c:v>
                </c:pt>
                <c:pt idx="2">
                  <c:v>2018</c:v>
                </c:pt>
                <c:pt idx="3">
                  <c:v>2019</c:v>
                </c:pt>
                <c:pt idx="4">
                  <c:v>2020</c:v>
                </c:pt>
              </c:numCache>
            </c:numRef>
          </c:cat>
          <c:val>
            <c:numRef>
              <c:f>Navmii!$J$18:$J$22</c:f>
              <c:numCache>
                <c:formatCode>General</c:formatCode>
                <c:ptCount val="5"/>
                <c:pt idx="0">
                  <c:v>0.49737289511247951</c:v>
                </c:pt>
                <c:pt idx="1">
                  <c:v>0.45699171758786788</c:v>
                </c:pt>
                <c:pt idx="2">
                  <c:v>0.45712153376130249</c:v>
                </c:pt>
                <c:pt idx="3">
                  <c:v>0.42133038039265241</c:v>
                </c:pt>
                <c:pt idx="4">
                  <c:v>0.49024005112302982</c:v>
                </c:pt>
              </c:numCache>
            </c:numRef>
          </c:val>
          <c:smooth val="0"/>
          <c:extLst>
            <c:ext xmlns:c16="http://schemas.microsoft.com/office/drawing/2014/chart" uri="{C3380CC4-5D6E-409C-BE32-E72D297353CC}">
              <c16:uniqueId val="{00000000-AB54-4A00-802E-4D05DBECC9EA}"/>
            </c:ext>
          </c:extLst>
        </c:ser>
        <c:ser>
          <c:idx val="1"/>
          <c:order val="1"/>
          <c:tx>
            <c:strRef>
              <c:f>Navmii!$K$17</c:f>
              <c:strCache>
                <c:ptCount val="1"/>
                <c:pt idx="0">
                  <c:v>std</c:v>
                </c:pt>
              </c:strCache>
            </c:strRef>
          </c:tx>
          <c:spPr>
            <a:ln w="28575" cap="rnd">
              <a:solidFill>
                <a:schemeClr val="accent2"/>
              </a:solidFill>
              <a:round/>
            </a:ln>
            <a:effectLst/>
          </c:spPr>
          <c:marker>
            <c:symbol val="none"/>
          </c:marker>
          <c:trendline>
            <c:spPr>
              <a:ln w="19050" cap="rnd">
                <a:solidFill>
                  <a:schemeClr val="accent2"/>
                </a:solidFill>
                <a:prstDash val="sysDot"/>
              </a:ln>
              <a:effectLst/>
            </c:spPr>
            <c:trendlineType val="linear"/>
            <c:dispRSqr val="0"/>
            <c:dispEq val="0"/>
          </c:trendline>
          <c:cat>
            <c:numRef>
              <c:f>Navmii!$I$18:$I$22</c:f>
              <c:numCache>
                <c:formatCode>General</c:formatCode>
                <c:ptCount val="5"/>
                <c:pt idx="0">
                  <c:v>2016</c:v>
                </c:pt>
                <c:pt idx="1">
                  <c:v>2017</c:v>
                </c:pt>
                <c:pt idx="2">
                  <c:v>2018</c:v>
                </c:pt>
                <c:pt idx="3">
                  <c:v>2019</c:v>
                </c:pt>
                <c:pt idx="4">
                  <c:v>2020</c:v>
                </c:pt>
              </c:numCache>
            </c:numRef>
          </c:cat>
          <c:val>
            <c:numRef>
              <c:f>Navmii!$K$18:$K$22</c:f>
              <c:numCache>
                <c:formatCode>General</c:formatCode>
                <c:ptCount val="5"/>
                <c:pt idx="0">
                  <c:v>0.25728044840744158</c:v>
                </c:pt>
                <c:pt idx="1">
                  <c:v>0.27552774918453748</c:v>
                </c:pt>
                <c:pt idx="2">
                  <c:v>0.29909651224087441</c:v>
                </c:pt>
                <c:pt idx="3">
                  <c:v>0.29576720568999693</c:v>
                </c:pt>
                <c:pt idx="4">
                  <c:v>0.25891109547927738</c:v>
                </c:pt>
              </c:numCache>
            </c:numRef>
          </c:val>
          <c:smooth val="0"/>
          <c:extLst>
            <c:ext xmlns:c16="http://schemas.microsoft.com/office/drawing/2014/chart" uri="{C3380CC4-5D6E-409C-BE32-E72D297353CC}">
              <c16:uniqueId val="{00000001-AB54-4A00-802E-4D05DBECC9EA}"/>
            </c:ext>
          </c:extLst>
        </c:ser>
        <c:dLbls>
          <c:showLegendKey val="0"/>
          <c:showVal val="0"/>
          <c:showCatName val="0"/>
          <c:showSerName val="0"/>
          <c:showPercent val="0"/>
          <c:showBubbleSize val="0"/>
        </c:dLbls>
        <c:smooth val="0"/>
        <c:axId val="790583647"/>
        <c:axId val="784871999"/>
      </c:lineChart>
      <c:catAx>
        <c:axId val="7905836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4871999"/>
        <c:crosses val="autoZero"/>
        <c:auto val="1"/>
        <c:lblAlgn val="ctr"/>
        <c:lblOffset val="100"/>
        <c:noMultiLvlLbl val="0"/>
      </c:catAx>
      <c:valAx>
        <c:axId val="78487199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0583647"/>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2886482939632541E-2"/>
          <c:y val="5.7932718425424377E-2"/>
          <c:w val="0.63822462817147851"/>
          <c:h val="0.69941669175563925"/>
        </c:manualLayout>
      </c:layout>
      <c:lineChart>
        <c:grouping val="standard"/>
        <c:varyColors val="0"/>
        <c:ser>
          <c:idx val="0"/>
          <c:order val="0"/>
          <c:tx>
            <c:strRef>
              <c:f>CoPIlot!$D$14</c:f>
              <c:strCache>
                <c:ptCount val="1"/>
                <c:pt idx="0">
                  <c:v>mean</c:v>
                </c:pt>
              </c:strCache>
            </c:strRef>
          </c:tx>
          <c:spPr>
            <a:ln w="28575" cap="rnd">
              <a:solidFill>
                <a:schemeClr val="accent1"/>
              </a:solidFill>
              <a:round/>
            </a:ln>
            <a:effectLst/>
          </c:spPr>
          <c:marker>
            <c:symbol val="circle"/>
            <c:size val="5"/>
            <c:spPr>
              <a:noFill/>
              <a:ln w="9525">
                <a:noFill/>
              </a:ln>
              <a:effectLst/>
            </c:spPr>
          </c:marker>
          <c:trendline>
            <c:spPr>
              <a:ln w="19050" cap="rnd">
                <a:solidFill>
                  <a:schemeClr val="accent1"/>
                </a:solidFill>
                <a:prstDash val="sysDot"/>
              </a:ln>
              <a:effectLst/>
            </c:spPr>
            <c:trendlineType val="linear"/>
            <c:dispRSqr val="0"/>
            <c:dispEq val="0"/>
          </c:trendline>
          <c:cat>
            <c:numRef>
              <c:f>CoPIlot!$C$15:$C$19</c:f>
              <c:numCache>
                <c:formatCode>General</c:formatCode>
                <c:ptCount val="5"/>
                <c:pt idx="0">
                  <c:v>2016</c:v>
                </c:pt>
                <c:pt idx="1">
                  <c:v>2017</c:v>
                </c:pt>
                <c:pt idx="2">
                  <c:v>2018</c:v>
                </c:pt>
                <c:pt idx="3">
                  <c:v>2019</c:v>
                </c:pt>
                <c:pt idx="4">
                  <c:v>2020</c:v>
                </c:pt>
              </c:numCache>
            </c:numRef>
          </c:cat>
          <c:val>
            <c:numRef>
              <c:f>CoPIlot!$D$15:$D$19</c:f>
              <c:numCache>
                <c:formatCode>General</c:formatCode>
                <c:ptCount val="5"/>
                <c:pt idx="0">
                  <c:v>3.9250493099999999</c:v>
                </c:pt>
                <c:pt idx="1">
                  <c:v>3.5910623949999998</c:v>
                </c:pt>
                <c:pt idx="2">
                  <c:v>3.6095406360000002</c:v>
                </c:pt>
                <c:pt idx="3">
                  <c:v>3.2725381410000001</c:v>
                </c:pt>
                <c:pt idx="4">
                  <c:v>3.3195402299999999</c:v>
                </c:pt>
              </c:numCache>
            </c:numRef>
          </c:val>
          <c:smooth val="0"/>
          <c:extLst>
            <c:ext xmlns:c16="http://schemas.microsoft.com/office/drawing/2014/chart" uri="{C3380CC4-5D6E-409C-BE32-E72D297353CC}">
              <c16:uniqueId val="{00000000-3E67-4956-BFBE-1E32678B4732}"/>
            </c:ext>
          </c:extLst>
        </c:ser>
        <c:ser>
          <c:idx val="1"/>
          <c:order val="1"/>
          <c:tx>
            <c:strRef>
              <c:f>CoPIlot!$E$14</c:f>
              <c:strCache>
                <c:ptCount val="1"/>
                <c:pt idx="0">
                  <c:v>std</c:v>
                </c:pt>
              </c:strCache>
            </c:strRef>
          </c:tx>
          <c:spPr>
            <a:ln w="28575" cap="rnd">
              <a:solidFill>
                <a:schemeClr val="accent2"/>
              </a:solidFill>
              <a:round/>
            </a:ln>
            <a:effectLst/>
          </c:spPr>
          <c:marker>
            <c:symbol val="circle"/>
            <c:size val="5"/>
            <c:spPr>
              <a:noFill/>
              <a:ln w="9525">
                <a:noFill/>
              </a:ln>
              <a:effectLst/>
            </c:spPr>
          </c:marker>
          <c:trendline>
            <c:spPr>
              <a:ln w="19050" cap="rnd">
                <a:solidFill>
                  <a:schemeClr val="accent2"/>
                </a:solidFill>
                <a:prstDash val="sysDot"/>
              </a:ln>
              <a:effectLst/>
            </c:spPr>
            <c:trendlineType val="linear"/>
            <c:dispRSqr val="0"/>
            <c:dispEq val="0"/>
          </c:trendline>
          <c:cat>
            <c:numRef>
              <c:f>CoPIlot!$C$15:$C$19</c:f>
              <c:numCache>
                <c:formatCode>General</c:formatCode>
                <c:ptCount val="5"/>
                <c:pt idx="0">
                  <c:v>2016</c:v>
                </c:pt>
                <c:pt idx="1">
                  <c:v>2017</c:v>
                </c:pt>
                <c:pt idx="2">
                  <c:v>2018</c:v>
                </c:pt>
                <c:pt idx="3">
                  <c:v>2019</c:v>
                </c:pt>
                <c:pt idx="4">
                  <c:v>2020</c:v>
                </c:pt>
              </c:numCache>
            </c:numRef>
          </c:cat>
          <c:val>
            <c:numRef>
              <c:f>CoPIlot!$E$15:$E$19</c:f>
              <c:numCache>
                <c:formatCode>General</c:formatCode>
                <c:ptCount val="5"/>
                <c:pt idx="0">
                  <c:v>1.479204915</c:v>
                </c:pt>
                <c:pt idx="1">
                  <c:v>1.5790466759999999</c:v>
                </c:pt>
                <c:pt idx="2">
                  <c:v>1.5530207389999999</c:v>
                </c:pt>
                <c:pt idx="3">
                  <c:v>1.7112706579999999</c:v>
                </c:pt>
                <c:pt idx="4">
                  <c:v>1.692068723</c:v>
                </c:pt>
              </c:numCache>
            </c:numRef>
          </c:val>
          <c:smooth val="0"/>
          <c:extLst>
            <c:ext xmlns:c16="http://schemas.microsoft.com/office/drawing/2014/chart" uri="{C3380CC4-5D6E-409C-BE32-E72D297353CC}">
              <c16:uniqueId val="{00000001-3E67-4956-BFBE-1E32678B4732}"/>
            </c:ext>
          </c:extLst>
        </c:ser>
        <c:dLbls>
          <c:showLegendKey val="0"/>
          <c:showVal val="0"/>
          <c:showCatName val="0"/>
          <c:showSerName val="0"/>
          <c:showPercent val="0"/>
          <c:showBubbleSize val="0"/>
        </c:dLbls>
        <c:marker val="1"/>
        <c:smooth val="0"/>
        <c:axId val="2128585775"/>
        <c:axId val="1883596495"/>
      </c:lineChart>
      <c:catAx>
        <c:axId val="21285857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83596495"/>
        <c:crosses val="autoZero"/>
        <c:auto val="1"/>
        <c:lblAlgn val="ctr"/>
        <c:lblOffset val="100"/>
        <c:noMultiLvlLbl val="0"/>
      </c:catAx>
      <c:valAx>
        <c:axId val="1883596495"/>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28585775"/>
        <c:crosses val="autoZero"/>
        <c:crossBetween val="between"/>
      </c:valAx>
      <c:spPr>
        <a:noFill/>
        <a:ln>
          <a:noFill/>
        </a:ln>
        <a:effectLst/>
      </c:spPr>
    </c:plotArea>
    <c:legend>
      <c:legendPos val="b"/>
      <c:layout>
        <c:manualLayout>
          <c:xMode val="edge"/>
          <c:yMode val="edge"/>
          <c:x val="0.72734908136482934"/>
          <c:y val="0.31254556447700066"/>
          <c:w val="0.2709035433070866"/>
          <c:h val="0.3116664137034724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TomTom!$J$18</c:f>
              <c:strCache>
                <c:ptCount val="1"/>
                <c:pt idx="0">
                  <c:v>mean</c:v>
                </c:pt>
              </c:strCache>
            </c:strRef>
          </c:tx>
          <c:spPr>
            <a:ln w="28575" cap="rnd">
              <a:solidFill>
                <a:schemeClr val="accent1"/>
              </a:solidFill>
              <a:round/>
            </a:ln>
            <a:effectLst/>
          </c:spPr>
          <c:marker>
            <c:symbol val="none"/>
          </c:marker>
          <c:trendline>
            <c:spPr>
              <a:ln w="19050" cap="rnd">
                <a:solidFill>
                  <a:schemeClr val="accent1"/>
                </a:solidFill>
                <a:prstDash val="sysDot"/>
              </a:ln>
              <a:effectLst/>
            </c:spPr>
            <c:trendlineType val="linear"/>
            <c:dispRSqr val="0"/>
            <c:dispEq val="0"/>
          </c:trendline>
          <c:cat>
            <c:numRef>
              <c:f>TomTom!$I$19:$I$23</c:f>
              <c:numCache>
                <c:formatCode>General</c:formatCode>
                <c:ptCount val="5"/>
                <c:pt idx="0">
                  <c:v>2016</c:v>
                </c:pt>
                <c:pt idx="1">
                  <c:v>2017</c:v>
                </c:pt>
                <c:pt idx="2">
                  <c:v>2018</c:v>
                </c:pt>
                <c:pt idx="3">
                  <c:v>2019</c:v>
                </c:pt>
                <c:pt idx="4">
                  <c:v>2020</c:v>
                </c:pt>
              </c:numCache>
            </c:numRef>
          </c:cat>
          <c:val>
            <c:numRef>
              <c:f>TomTom!$J$19:$J$23</c:f>
              <c:numCache>
                <c:formatCode>General</c:formatCode>
                <c:ptCount val="5"/>
                <c:pt idx="0">
                  <c:v>0.49743083930768273</c:v>
                </c:pt>
                <c:pt idx="1">
                  <c:v>0.50268372080699597</c:v>
                </c:pt>
                <c:pt idx="2">
                  <c:v>0.49424055983018061</c:v>
                </c:pt>
                <c:pt idx="3">
                  <c:v>0.52047929947402238</c:v>
                </c:pt>
                <c:pt idx="4">
                  <c:v>0.4989274037423499</c:v>
                </c:pt>
              </c:numCache>
            </c:numRef>
          </c:val>
          <c:smooth val="0"/>
          <c:extLst>
            <c:ext xmlns:c16="http://schemas.microsoft.com/office/drawing/2014/chart" uri="{C3380CC4-5D6E-409C-BE32-E72D297353CC}">
              <c16:uniqueId val="{00000001-ECD7-4F2A-9791-D363E7428803}"/>
            </c:ext>
          </c:extLst>
        </c:ser>
        <c:ser>
          <c:idx val="1"/>
          <c:order val="1"/>
          <c:tx>
            <c:strRef>
              <c:f>TomTom!$K$18</c:f>
              <c:strCache>
                <c:ptCount val="1"/>
                <c:pt idx="0">
                  <c:v>std</c:v>
                </c:pt>
              </c:strCache>
            </c:strRef>
          </c:tx>
          <c:spPr>
            <a:ln w="28575" cap="rnd">
              <a:solidFill>
                <a:schemeClr val="accent2"/>
              </a:solidFill>
              <a:round/>
            </a:ln>
            <a:effectLst/>
          </c:spPr>
          <c:marker>
            <c:symbol val="none"/>
          </c:marker>
          <c:trendline>
            <c:spPr>
              <a:ln w="19050" cap="rnd">
                <a:solidFill>
                  <a:schemeClr val="accent2"/>
                </a:solidFill>
                <a:prstDash val="sysDot"/>
              </a:ln>
              <a:effectLst/>
            </c:spPr>
            <c:trendlineType val="linear"/>
            <c:dispRSqr val="0"/>
            <c:dispEq val="0"/>
          </c:trendline>
          <c:cat>
            <c:numRef>
              <c:f>TomTom!$I$19:$I$23</c:f>
              <c:numCache>
                <c:formatCode>General</c:formatCode>
                <c:ptCount val="5"/>
                <c:pt idx="0">
                  <c:v>2016</c:v>
                </c:pt>
                <c:pt idx="1">
                  <c:v>2017</c:v>
                </c:pt>
                <c:pt idx="2">
                  <c:v>2018</c:v>
                </c:pt>
                <c:pt idx="3">
                  <c:v>2019</c:v>
                </c:pt>
                <c:pt idx="4">
                  <c:v>2020</c:v>
                </c:pt>
              </c:numCache>
            </c:numRef>
          </c:cat>
          <c:val>
            <c:numRef>
              <c:f>TomTom!$K$19:$K$23</c:f>
              <c:numCache>
                <c:formatCode>General</c:formatCode>
                <c:ptCount val="5"/>
                <c:pt idx="0">
                  <c:v>0.28955281327283722</c:v>
                </c:pt>
                <c:pt idx="1">
                  <c:v>0.28875069960189931</c:v>
                </c:pt>
                <c:pt idx="2">
                  <c:v>0.29184250463655259</c:v>
                </c:pt>
                <c:pt idx="3">
                  <c:v>0.29295219757594743</c:v>
                </c:pt>
                <c:pt idx="4">
                  <c:v>0.27445972286069398</c:v>
                </c:pt>
              </c:numCache>
            </c:numRef>
          </c:val>
          <c:smooth val="0"/>
          <c:extLst>
            <c:ext xmlns:c16="http://schemas.microsoft.com/office/drawing/2014/chart" uri="{C3380CC4-5D6E-409C-BE32-E72D297353CC}">
              <c16:uniqueId val="{00000003-ECD7-4F2A-9791-D363E7428803}"/>
            </c:ext>
          </c:extLst>
        </c:ser>
        <c:dLbls>
          <c:showLegendKey val="0"/>
          <c:showVal val="0"/>
          <c:showCatName val="0"/>
          <c:showSerName val="0"/>
          <c:showPercent val="0"/>
          <c:showBubbleSize val="0"/>
        </c:dLbls>
        <c:smooth val="0"/>
        <c:axId val="294563232"/>
        <c:axId val="188307472"/>
      </c:lineChart>
      <c:catAx>
        <c:axId val="2945632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8307472"/>
        <c:crosses val="autoZero"/>
        <c:auto val="1"/>
        <c:lblAlgn val="ctr"/>
        <c:lblOffset val="100"/>
        <c:noMultiLvlLbl val="0"/>
      </c:catAx>
      <c:valAx>
        <c:axId val="1883074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9456323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Sygic!$J$14</c:f>
              <c:strCache>
                <c:ptCount val="1"/>
                <c:pt idx="0">
                  <c:v>mean</c:v>
                </c:pt>
              </c:strCache>
            </c:strRef>
          </c:tx>
          <c:spPr>
            <a:ln w="28575" cap="rnd">
              <a:solidFill>
                <a:schemeClr val="accent1"/>
              </a:solidFill>
              <a:round/>
            </a:ln>
            <a:effectLst/>
          </c:spPr>
          <c:marker>
            <c:symbol val="none"/>
          </c:marker>
          <c:trendline>
            <c:spPr>
              <a:ln w="19050" cap="rnd">
                <a:solidFill>
                  <a:schemeClr val="accent1"/>
                </a:solidFill>
                <a:prstDash val="sysDot"/>
              </a:ln>
              <a:effectLst/>
            </c:spPr>
            <c:trendlineType val="linear"/>
            <c:dispRSqr val="0"/>
            <c:dispEq val="0"/>
          </c:trendline>
          <c:cat>
            <c:numRef>
              <c:f>Sygic!$I$15:$I$19</c:f>
              <c:numCache>
                <c:formatCode>General</c:formatCode>
                <c:ptCount val="5"/>
                <c:pt idx="0">
                  <c:v>2016</c:v>
                </c:pt>
                <c:pt idx="1">
                  <c:v>2017</c:v>
                </c:pt>
                <c:pt idx="2">
                  <c:v>2018</c:v>
                </c:pt>
                <c:pt idx="3">
                  <c:v>2019</c:v>
                </c:pt>
                <c:pt idx="4">
                  <c:v>2020</c:v>
                </c:pt>
              </c:numCache>
            </c:numRef>
          </c:cat>
          <c:val>
            <c:numRef>
              <c:f>Sygic!$J$15:$J$19</c:f>
              <c:numCache>
                <c:formatCode>General</c:formatCode>
                <c:ptCount val="5"/>
                <c:pt idx="0">
                  <c:v>0.54972274939853905</c:v>
                </c:pt>
                <c:pt idx="1">
                  <c:v>0.53649647832306224</c:v>
                </c:pt>
                <c:pt idx="2">
                  <c:v>0.52966217131444648</c:v>
                </c:pt>
                <c:pt idx="3">
                  <c:v>0.55864946023820783</c:v>
                </c:pt>
                <c:pt idx="4">
                  <c:v>0.53746397983668448</c:v>
                </c:pt>
              </c:numCache>
            </c:numRef>
          </c:val>
          <c:smooth val="0"/>
          <c:extLst>
            <c:ext xmlns:c16="http://schemas.microsoft.com/office/drawing/2014/chart" uri="{C3380CC4-5D6E-409C-BE32-E72D297353CC}">
              <c16:uniqueId val="{00000001-6AA9-48E1-B3B5-F703A9E8004F}"/>
            </c:ext>
          </c:extLst>
        </c:ser>
        <c:ser>
          <c:idx val="1"/>
          <c:order val="1"/>
          <c:tx>
            <c:strRef>
              <c:f>Sygic!$K$14</c:f>
              <c:strCache>
                <c:ptCount val="1"/>
                <c:pt idx="0">
                  <c:v>std</c:v>
                </c:pt>
              </c:strCache>
            </c:strRef>
          </c:tx>
          <c:spPr>
            <a:ln w="28575" cap="rnd">
              <a:solidFill>
                <a:schemeClr val="accent2"/>
              </a:solidFill>
              <a:round/>
            </a:ln>
            <a:effectLst/>
          </c:spPr>
          <c:marker>
            <c:symbol val="none"/>
          </c:marker>
          <c:trendline>
            <c:spPr>
              <a:ln w="19050" cap="rnd">
                <a:solidFill>
                  <a:schemeClr val="accent2"/>
                </a:solidFill>
                <a:prstDash val="sysDot"/>
              </a:ln>
              <a:effectLst/>
            </c:spPr>
            <c:trendlineType val="linear"/>
            <c:dispRSqr val="0"/>
            <c:dispEq val="0"/>
          </c:trendline>
          <c:cat>
            <c:numRef>
              <c:f>Sygic!$I$15:$I$19</c:f>
              <c:numCache>
                <c:formatCode>General</c:formatCode>
                <c:ptCount val="5"/>
                <c:pt idx="0">
                  <c:v>2016</c:v>
                </c:pt>
                <c:pt idx="1">
                  <c:v>2017</c:v>
                </c:pt>
                <c:pt idx="2">
                  <c:v>2018</c:v>
                </c:pt>
                <c:pt idx="3">
                  <c:v>2019</c:v>
                </c:pt>
                <c:pt idx="4">
                  <c:v>2020</c:v>
                </c:pt>
              </c:numCache>
            </c:numRef>
          </c:cat>
          <c:val>
            <c:numRef>
              <c:f>Sygic!$K$15:$K$19</c:f>
              <c:numCache>
                <c:formatCode>General</c:formatCode>
                <c:ptCount val="5"/>
                <c:pt idx="0">
                  <c:v>0.29009928448261429</c:v>
                </c:pt>
                <c:pt idx="1">
                  <c:v>0.3134609103263995</c:v>
                </c:pt>
                <c:pt idx="2">
                  <c:v>0.30682721654231421</c:v>
                </c:pt>
                <c:pt idx="3">
                  <c:v>0.30878941999148007</c:v>
                </c:pt>
                <c:pt idx="4">
                  <c:v>0.30936205668092781</c:v>
                </c:pt>
              </c:numCache>
            </c:numRef>
          </c:val>
          <c:smooth val="0"/>
          <c:extLst>
            <c:ext xmlns:c16="http://schemas.microsoft.com/office/drawing/2014/chart" uri="{C3380CC4-5D6E-409C-BE32-E72D297353CC}">
              <c16:uniqueId val="{00000003-6AA9-48E1-B3B5-F703A9E8004F}"/>
            </c:ext>
          </c:extLst>
        </c:ser>
        <c:dLbls>
          <c:showLegendKey val="0"/>
          <c:showVal val="0"/>
          <c:showCatName val="0"/>
          <c:showSerName val="0"/>
          <c:showPercent val="0"/>
          <c:showBubbleSize val="0"/>
        </c:dLbls>
        <c:smooth val="0"/>
        <c:axId val="2040180031"/>
        <c:axId val="2105925855"/>
      </c:lineChart>
      <c:catAx>
        <c:axId val="20401800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5925855"/>
        <c:crosses val="autoZero"/>
        <c:auto val="1"/>
        <c:lblAlgn val="ctr"/>
        <c:lblOffset val="100"/>
        <c:noMultiLvlLbl val="0"/>
      </c:catAx>
      <c:valAx>
        <c:axId val="210592585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4018003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Maps.me!$I$14</c:f>
              <c:strCache>
                <c:ptCount val="1"/>
                <c:pt idx="0">
                  <c:v>mean</c:v>
                </c:pt>
              </c:strCache>
            </c:strRef>
          </c:tx>
          <c:spPr>
            <a:ln w="28575" cap="rnd">
              <a:solidFill>
                <a:schemeClr val="accent1"/>
              </a:solidFill>
              <a:round/>
            </a:ln>
            <a:effectLst/>
          </c:spPr>
          <c:marker>
            <c:symbol val="none"/>
          </c:marker>
          <c:trendline>
            <c:spPr>
              <a:ln w="19050" cap="rnd">
                <a:solidFill>
                  <a:schemeClr val="accent1"/>
                </a:solidFill>
                <a:prstDash val="sysDot"/>
              </a:ln>
              <a:effectLst/>
            </c:spPr>
            <c:trendlineType val="linear"/>
            <c:dispRSqr val="0"/>
            <c:dispEq val="0"/>
          </c:trendline>
          <c:cat>
            <c:numRef>
              <c:f>Maps.me!$H$15:$H$19</c:f>
              <c:numCache>
                <c:formatCode>General</c:formatCode>
                <c:ptCount val="5"/>
                <c:pt idx="0">
                  <c:v>2016</c:v>
                </c:pt>
                <c:pt idx="1">
                  <c:v>2017</c:v>
                </c:pt>
                <c:pt idx="2">
                  <c:v>2018</c:v>
                </c:pt>
                <c:pt idx="3">
                  <c:v>2019</c:v>
                </c:pt>
                <c:pt idx="4">
                  <c:v>2020</c:v>
                </c:pt>
              </c:numCache>
            </c:numRef>
          </c:cat>
          <c:val>
            <c:numRef>
              <c:f>Maps.me!$I$15:$I$19</c:f>
              <c:numCache>
                <c:formatCode>General</c:formatCode>
                <c:ptCount val="5"/>
                <c:pt idx="0">
                  <c:v>0.52859581453754945</c:v>
                </c:pt>
                <c:pt idx="1">
                  <c:v>0.50872038409052978</c:v>
                </c:pt>
                <c:pt idx="2">
                  <c:v>0.50349004439168554</c:v>
                </c:pt>
                <c:pt idx="3">
                  <c:v>0.52863883593930638</c:v>
                </c:pt>
                <c:pt idx="4">
                  <c:v>0.50942290363573706</c:v>
                </c:pt>
              </c:numCache>
            </c:numRef>
          </c:val>
          <c:smooth val="0"/>
          <c:extLst>
            <c:ext xmlns:c16="http://schemas.microsoft.com/office/drawing/2014/chart" uri="{C3380CC4-5D6E-409C-BE32-E72D297353CC}">
              <c16:uniqueId val="{00000001-396C-4093-A955-9F2DCCB5C096}"/>
            </c:ext>
          </c:extLst>
        </c:ser>
        <c:ser>
          <c:idx val="1"/>
          <c:order val="1"/>
          <c:tx>
            <c:strRef>
              <c:f>Maps.me!$J$14</c:f>
              <c:strCache>
                <c:ptCount val="1"/>
                <c:pt idx="0">
                  <c:v>std</c:v>
                </c:pt>
              </c:strCache>
            </c:strRef>
          </c:tx>
          <c:spPr>
            <a:ln w="28575" cap="rnd">
              <a:solidFill>
                <a:schemeClr val="accent2"/>
              </a:solidFill>
              <a:round/>
            </a:ln>
            <a:effectLst/>
          </c:spPr>
          <c:marker>
            <c:symbol val="none"/>
          </c:marker>
          <c:trendline>
            <c:spPr>
              <a:ln w="19050" cap="rnd">
                <a:solidFill>
                  <a:schemeClr val="accent2"/>
                </a:solidFill>
                <a:prstDash val="sysDot"/>
              </a:ln>
              <a:effectLst/>
            </c:spPr>
            <c:trendlineType val="linear"/>
            <c:dispRSqr val="0"/>
            <c:dispEq val="0"/>
          </c:trendline>
          <c:cat>
            <c:numRef>
              <c:f>Maps.me!$H$15:$H$19</c:f>
              <c:numCache>
                <c:formatCode>General</c:formatCode>
                <c:ptCount val="5"/>
                <c:pt idx="0">
                  <c:v>2016</c:v>
                </c:pt>
                <c:pt idx="1">
                  <c:v>2017</c:v>
                </c:pt>
                <c:pt idx="2">
                  <c:v>2018</c:v>
                </c:pt>
                <c:pt idx="3">
                  <c:v>2019</c:v>
                </c:pt>
                <c:pt idx="4">
                  <c:v>2020</c:v>
                </c:pt>
              </c:numCache>
            </c:numRef>
          </c:cat>
          <c:val>
            <c:numRef>
              <c:f>Maps.me!$J$15:$J$19</c:f>
              <c:numCache>
                <c:formatCode>General</c:formatCode>
                <c:ptCount val="5"/>
                <c:pt idx="0">
                  <c:v>0.29896495161901249</c:v>
                </c:pt>
                <c:pt idx="1">
                  <c:v>0.32133059432499639</c:v>
                </c:pt>
                <c:pt idx="2">
                  <c:v>0.32366315341214441</c:v>
                </c:pt>
                <c:pt idx="3">
                  <c:v>0.32348047215504849</c:v>
                </c:pt>
                <c:pt idx="4">
                  <c:v>0.31889909776440251</c:v>
                </c:pt>
              </c:numCache>
            </c:numRef>
          </c:val>
          <c:smooth val="0"/>
          <c:extLst>
            <c:ext xmlns:c16="http://schemas.microsoft.com/office/drawing/2014/chart" uri="{C3380CC4-5D6E-409C-BE32-E72D297353CC}">
              <c16:uniqueId val="{00000003-396C-4093-A955-9F2DCCB5C096}"/>
            </c:ext>
          </c:extLst>
        </c:ser>
        <c:dLbls>
          <c:showLegendKey val="0"/>
          <c:showVal val="0"/>
          <c:showCatName val="0"/>
          <c:showSerName val="0"/>
          <c:showPercent val="0"/>
          <c:showBubbleSize val="0"/>
        </c:dLbls>
        <c:smooth val="0"/>
        <c:axId val="318262319"/>
        <c:axId val="364585327"/>
      </c:lineChart>
      <c:catAx>
        <c:axId val="3182623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4585327"/>
        <c:crosses val="autoZero"/>
        <c:auto val="1"/>
        <c:lblAlgn val="ctr"/>
        <c:lblOffset val="100"/>
        <c:noMultiLvlLbl val="0"/>
      </c:catAx>
      <c:valAx>
        <c:axId val="3645853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826231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Waze!$I$13</c:f>
              <c:strCache>
                <c:ptCount val="1"/>
                <c:pt idx="0">
                  <c:v>mean</c:v>
                </c:pt>
              </c:strCache>
            </c:strRef>
          </c:tx>
          <c:spPr>
            <a:ln w="28575" cap="rnd">
              <a:solidFill>
                <a:schemeClr val="accent1"/>
              </a:solidFill>
              <a:round/>
            </a:ln>
            <a:effectLst/>
          </c:spPr>
          <c:marker>
            <c:symbol val="none"/>
          </c:marker>
          <c:trendline>
            <c:spPr>
              <a:ln w="19050" cap="rnd">
                <a:solidFill>
                  <a:schemeClr val="accent1"/>
                </a:solidFill>
                <a:prstDash val="sysDot"/>
              </a:ln>
              <a:effectLst/>
            </c:spPr>
            <c:trendlineType val="linear"/>
            <c:dispRSqr val="0"/>
            <c:dispEq val="0"/>
          </c:trendline>
          <c:cat>
            <c:numRef>
              <c:f>Waze!$H$14:$H$16</c:f>
              <c:numCache>
                <c:formatCode>General</c:formatCode>
                <c:ptCount val="3"/>
                <c:pt idx="0">
                  <c:v>2018</c:v>
                </c:pt>
                <c:pt idx="1">
                  <c:v>2019</c:v>
                </c:pt>
                <c:pt idx="2">
                  <c:v>2020</c:v>
                </c:pt>
              </c:numCache>
            </c:numRef>
          </c:cat>
          <c:val>
            <c:numRef>
              <c:f>Waze!$I$14:$I$16</c:f>
              <c:numCache>
                <c:formatCode>General</c:formatCode>
                <c:ptCount val="3"/>
                <c:pt idx="0">
                  <c:v>0.46006299758176511</c:v>
                </c:pt>
                <c:pt idx="1">
                  <c:v>0.47329973589387458</c:v>
                </c:pt>
                <c:pt idx="2">
                  <c:v>0.46680162049927038</c:v>
                </c:pt>
              </c:numCache>
            </c:numRef>
          </c:val>
          <c:smooth val="0"/>
          <c:extLst>
            <c:ext xmlns:c16="http://schemas.microsoft.com/office/drawing/2014/chart" uri="{C3380CC4-5D6E-409C-BE32-E72D297353CC}">
              <c16:uniqueId val="{00000001-A654-4494-A964-16BBBFF74A29}"/>
            </c:ext>
          </c:extLst>
        </c:ser>
        <c:ser>
          <c:idx val="1"/>
          <c:order val="1"/>
          <c:tx>
            <c:strRef>
              <c:f>Waze!$J$13</c:f>
              <c:strCache>
                <c:ptCount val="1"/>
                <c:pt idx="0">
                  <c:v>std</c:v>
                </c:pt>
              </c:strCache>
            </c:strRef>
          </c:tx>
          <c:spPr>
            <a:ln w="28575" cap="rnd">
              <a:solidFill>
                <a:schemeClr val="accent2"/>
              </a:solidFill>
              <a:round/>
            </a:ln>
            <a:effectLst/>
          </c:spPr>
          <c:marker>
            <c:symbol val="none"/>
          </c:marker>
          <c:trendline>
            <c:spPr>
              <a:ln w="19050" cap="rnd">
                <a:solidFill>
                  <a:schemeClr val="accent2"/>
                </a:solidFill>
                <a:prstDash val="sysDot"/>
              </a:ln>
              <a:effectLst/>
            </c:spPr>
            <c:trendlineType val="linear"/>
            <c:dispRSqr val="0"/>
            <c:dispEq val="0"/>
          </c:trendline>
          <c:cat>
            <c:numRef>
              <c:f>Waze!$H$14:$H$16</c:f>
              <c:numCache>
                <c:formatCode>General</c:formatCode>
                <c:ptCount val="3"/>
                <c:pt idx="0">
                  <c:v>2018</c:v>
                </c:pt>
                <c:pt idx="1">
                  <c:v>2019</c:v>
                </c:pt>
                <c:pt idx="2">
                  <c:v>2020</c:v>
                </c:pt>
              </c:numCache>
            </c:numRef>
          </c:cat>
          <c:val>
            <c:numRef>
              <c:f>Waze!$J$14:$J$16</c:f>
              <c:numCache>
                <c:formatCode>General</c:formatCode>
                <c:ptCount val="3"/>
                <c:pt idx="0">
                  <c:v>0.27733948421675803</c:v>
                </c:pt>
                <c:pt idx="1">
                  <c:v>0.27719079725388651</c:v>
                </c:pt>
                <c:pt idx="2">
                  <c:v>0.28399516296162242</c:v>
                </c:pt>
              </c:numCache>
            </c:numRef>
          </c:val>
          <c:smooth val="0"/>
          <c:extLst>
            <c:ext xmlns:c16="http://schemas.microsoft.com/office/drawing/2014/chart" uri="{C3380CC4-5D6E-409C-BE32-E72D297353CC}">
              <c16:uniqueId val="{00000003-A654-4494-A964-16BBBFF74A29}"/>
            </c:ext>
          </c:extLst>
        </c:ser>
        <c:dLbls>
          <c:showLegendKey val="0"/>
          <c:showVal val="0"/>
          <c:showCatName val="0"/>
          <c:showSerName val="0"/>
          <c:showPercent val="0"/>
          <c:showBubbleSize val="0"/>
        </c:dLbls>
        <c:smooth val="0"/>
        <c:axId val="466759360"/>
        <c:axId val="470340080"/>
      </c:lineChart>
      <c:catAx>
        <c:axId val="466759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0340080"/>
        <c:crosses val="autoZero"/>
        <c:auto val="1"/>
        <c:lblAlgn val="ctr"/>
        <c:lblOffset val="100"/>
        <c:noMultiLvlLbl val="0"/>
      </c:catAx>
      <c:valAx>
        <c:axId val="470340080"/>
        <c:scaling>
          <c:orientation val="minMax"/>
          <c:max val="0.60000000000000009"/>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675936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Here!$I$14</c:f>
              <c:strCache>
                <c:ptCount val="1"/>
                <c:pt idx="0">
                  <c:v>mean</c:v>
                </c:pt>
              </c:strCache>
            </c:strRef>
          </c:tx>
          <c:spPr>
            <a:ln w="28575" cap="rnd">
              <a:solidFill>
                <a:schemeClr val="accent1"/>
              </a:solidFill>
              <a:round/>
            </a:ln>
            <a:effectLst/>
          </c:spPr>
          <c:marker>
            <c:symbol val="none"/>
          </c:marker>
          <c:trendline>
            <c:spPr>
              <a:ln w="19050" cap="rnd">
                <a:solidFill>
                  <a:schemeClr val="accent1"/>
                </a:solidFill>
                <a:prstDash val="sysDot"/>
              </a:ln>
              <a:effectLst/>
            </c:spPr>
            <c:trendlineType val="linear"/>
            <c:dispRSqr val="0"/>
            <c:dispEq val="0"/>
          </c:trendline>
          <c:cat>
            <c:numRef>
              <c:f>Here!$H$15:$H$19</c:f>
              <c:numCache>
                <c:formatCode>General</c:formatCode>
                <c:ptCount val="5"/>
                <c:pt idx="0">
                  <c:v>2016</c:v>
                </c:pt>
                <c:pt idx="1">
                  <c:v>2017</c:v>
                </c:pt>
                <c:pt idx="2">
                  <c:v>2018</c:v>
                </c:pt>
                <c:pt idx="3">
                  <c:v>2019</c:v>
                </c:pt>
                <c:pt idx="4">
                  <c:v>2020</c:v>
                </c:pt>
              </c:numCache>
            </c:numRef>
          </c:cat>
          <c:val>
            <c:numRef>
              <c:f>Here!$I$15:$I$19</c:f>
              <c:numCache>
                <c:formatCode>General</c:formatCode>
                <c:ptCount val="5"/>
                <c:pt idx="0">
                  <c:v>0.5074924304471119</c:v>
                </c:pt>
                <c:pt idx="1">
                  <c:v>0.50829891062579768</c:v>
                </c:pt>
                <c:pt idx="2">
                  <c:v>0.48647119459193039</c:v>
                </c:pt>
                <c:pt idx="3">
                  <c:v>0.50082532114670331</c:v>
                </c:pt>
                <c:pt idx="4">
                  <c:v>0.49485311052189829</c:v>
                </c:pt>
              </c:numCache>
            </c:numRef>
          </c:val>
          <c:smooth val="0"/>
          <c:extLst>
            <c:ext xmlns:c16="http://schemas.microsoft.com/office/drawing/2014/chart" uri="{C3380CC4-5D6E-409C-BE32-E72D297353CC}">
              <c16:uniqueId val="{00000001-2549-4E75-8738-8F093014F2AA}"/>
            </c:ext>
          </c:extLst>
        </c:ser>
        <c:ser>
          <c:idx val="1"/>
          <c:order val="1"/>
          <c:tx>
            <c:strRef>
              <c:f>Here!$J$14</c:f>
              <c:strCache>
                <c:ptCount val="1"/>
                <c:pt idx="0">
                  <c:v>std</c:v>
                </c:pt>
              </c:strCache>
            </c:strRef>
          </c:tx>
          <c:spPr>
            <a:ln w="28575" cap="rnd">
              <a:solidFill>
                <a:schemeClr val="accent2"/>
              </a:solidFill>
              <a:round/>
            </a:ln>
            <a:effectLst/>
          </c:spPr>
          <c:marker>
            <c:symbol val="none"/>
          </c:marker>
          <c:trendline>
            <c:spPr>
              <a:ln w="19050" cap="rnd">
                <a:solidFill>
                  <a:schemeClr val="accent2"/>
                </a:solidFill>
                <a:prstDash val="sysDot"/>
              </a:ln>
              <a:effectLst/>
            </c:spPr>
            <c:trendlineType val="linear"/>
            <c:dispRSqr val="0"/>
            <c:dispEq val="0"/>
          </c:trendline>
          <c:cat>
            <c:numRef>
              <c:f>Here!$H$15:$H$19</c:f>
              <c:numCache>
                <c:formatCode>General</c:formatCode>
                <c:ptCount val="5"/>
                <c:pt idx="0">
                  <c:v>2016</c:v>
                </c:pt>
                <c:pt idx="1">
                  <c:v>2017</c:v>
                </c:pt>
                <c:pt idx="2">
                  <c:v>2018</c:v>
                </c:pt>
                <c:pt idx="3">
                  <c:v>2019</c:v>
                </c:pt>
                <c:pt idx="4">
                  <c:v>2020</c:v>
                </c:pt>
              </c:numCache>
            </c:numRef>
          </c:cat>
          <c:val>
            <c:numRef>
              <c:f>Here!$J$15:$J$19</c:f>
              <c:numCache>
                <c:formatCode>General</c:formatCode>
                <c:ptCount val="5"/>
                <c:pt idx="0">
                  <c:v>0.29185012741877459</c:v>
                </c:pt>
                <c:pt idx="1">
                  <c:v>0.31080766866203657</c:v>
                </c:pt>
                <c:pt idx="2">
                  <c:v>0.31309554367380882</c:v>
                </c:pt>
                <c:pt idx="3">
                  <c:v>0.30426227294445413</c:v>
                </c:pt>
                <c:pt idx="4">
                  <c:v>0.28578145526997062</c:v>
                </c:pt>
              </c:numCache>
            </c:numRef>
          </c:val>
          <c:smooth val="0"/>
          <c:extLst>
            <c:ext xmlns:c16="http://schemas.microsoft.com/office/drawing/2014/chart" uri="{C3380CC4-5D6E-409C-BE32-E72D297353CC}">
              <c16:uniqueId val="{00000003-2549-4E75-8738-8F093014F2AA}"/>
            </c:ext>
          </c:extLst>
        </c:ser>
        <c:dLbls>
          <c:showLegendKey val="0"/>
          <c:showVal val="0"/>
          <c:showCatName val="0"/>
          <c:showSerName val="0"/>
          <c:showPercent val="0"/>
          <c:showBubbleSize val="0"/>
        </c:dLbls>
        <c:smooth val="0"/>
        <c:axId val="513639664"/>
        <c:axId val="266628624"/>
      </c:lineChart>
      <c:catAx>
        <c:axId val="513639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66628624"/>
        <c:crosses val="autoZero"/>
        <c:auto val="1"/>
        <c:lblAlgn val="ctr"/>
        <c:lblOffset val="100"/>
        <c:noMultiLvlLbl val="0"/>
      </c:catAx>
      <c:valAx>
        <c:axId val="266628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363966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2886482939632541E-2"/>
          <c:y val="5.0925925925925923E-2"/>
          <c:w val="0.66044685039370077"/>
          <c:h val="0.72651210265383492"/>
        </c:manualLayout>
      </c:layout>
      <c:lineChart>
        <c:grouping val="standard"/>
        <c:varyColors val="0"/>
        <c:ser>
          <c:idx val="0"/>
          <c:order val="0"/>
          <c:tx>
            <c:strRef>
              <c:f>Navmii!$D$17</c:f>
              <c:strCache>
                <c:ptCount val="1"/>
                <c:pt idx="0">
                  <c:v>mean</c:v>
                </c:pt>
              </c:strCache>
            </c:strRef>
          </c:tx>
          <c:spPr>
            <a:ln w="28575" cap="rnd">
              <a:solidFill>
                <a:schemeClr val="accent1"/>
              </a:solidFill>
              <a:round/>
            </a:ln>
            <a:effectLst/>
          </c:spPr>
          <c:marker>
            <c:symbol val="none"/>
          </c:marker>
          <c:trendline>
            <c:spPr>
              <a:ln w="19050" cap="rnd">
                <a:solidFill>
                  <a:schemeClr val="accent1"/>
                </a:solidFill>
                <a:prstDash val="sysDot"/>
              </a:ln>
              <a:effectLst/>
            </c:spPr>
            <c:trendlineType val="linear"/>
            <c:dispRSqr val="0"/>
            <c:dispEq val="0"/>
          </c:trendline>
          <c:cat>
            <c:numRef>
              <c:f>Navmii!$C$18:$C$22</c:f>
              <c:numCache>
                <c:formatCode>General</c:formatCode>
                <c:ptCount val="5"/>
                <c:pt idx="0">
                  <c:v>2016</c:v>
                </c:pt>
                <c:pt idx="1">
                  <c:v>2017</c:v>
                </c:pt>
                <c:pt idx="2">
                  <c:v>2018</c:v>
                </c:pt>
                <c:pt idx="3">
                  <c:v>2019</c:v>
                </c:pt>
                <c:pt idx="4">
                  <c:v>2020</c:v>
                </c:pt>
              </c:numCache>
            </c:numRef>
          </c:cat>
          <c:val>
            <c:numRef>
              <c:f>Navmii!$D$18:$D$22</c:f>
              <c:numCache>
                <c:formatCode>General</c:formatCode>
                <c:ptCount val="5"/>
                <c:pt idx="0">
                  <c:v>3.3216560509554141</c:v>
                </c:pt>
                <c:pt idx="1">
                  <c:v>2.7208672086720869</c:v>
                </c:pt>
                <c:pt idx="2">
                  <c:v>3.0118343195266268</c:v>
                </c:pt>
                <c:pt idx="3">
                  <c:v>2.758620689655173</c:v>
                </c:pt>
                <c:pt idx="4">
                  <c:v>2.808510638297872</c:v>
                </c:pt>
              </c:numCache>
            </c:numRef>
          </c:val>
          <c:smooth val="0"/>
          <c:extLst>
            <c:ext xmlns:c16="http://schemas.microsoft.com/office/drawing/2014/chart" uri="{C3380CC4-5D6E-409C-BE32-E72D297353CC}">
              <c16:uniqueId val="{00000000-EC41-489A-9E49-8E524D5C6CCB}"/>
            </c:ext>
          </c:extLst>
        </c:ser>
        <c:ser>
          <c:idx val="1"/>
          <c:order val="1"/>
          <c:tx>
            <c:strRef>
              <c:f>Navmii!$E$17</c:f>
              <c:strCache>
                <c:ptCount val="1"/>
                <c:pt idx="0">
                  <c:v>std</c:v>
                </c:pt>
              </c:strCache>
            </c:strRef>
          </c:tx>
          <c:spPr>
            <a:ln w="28575" cap="rnd">
              <a:solidFill>
                <a:schemeClr val="accent2"/>
              </a:solidFill>
              <a:round/>
            </a:ln>
            <a:effectLst/>
          </c:spPr>
          <c:marker>
            <c:symbol val="none"/>
          </c:marker>
          <c:trendline>
            <c:spPr>
              <a:ln w="19050" cap="rnd">
                <a:solidFill>
                  <a:schemeClr val="accent2"/>
                </a:solidFill>
                <a:prstDash val="sysDot"/>
              </a:ln>
              <a:effectLst/>
            </c:spPr>
            <c:trendlineType val="linear"/>
            <c:dispRSqr val="0"/>
            <c:dispEq val="0"/>
          </c:trendline>
          <c:cat>
            <c:numRef>
              <c:f>Navmii!$C$18:$C$22</c:f>
              <c:numCache>
                <c:formatCode>General</c:formatCode>
                <c:ptCount val="5"/>
                <c:pt idx="0">
                  <c:v>2016</c:v>
                </c:pt>
                <c:pt idx="1">
                  <c:v>2017</c:v>
                </c:pt>
                <c:pt idx="2">
                  <c:v>2018</c:v>
                </c:pt>
                <c:pt idx="3">
                  <c:v>2019</c:v>
                </c:pt>
                <c:pt idx="4">
                  <c:v>2020</c:v>
                </c:pt>
              </c:numCache>
            </c:numRef>
          </c:cat>
          <c:val>
            <c:numRef>
              <c:f>Navmii!$E$18:$E$22</c:f>
              <c:numCache>
                <c:formatCode>General</c:formatCode>
                <c:ptCount val="5"/>
                <c:pt idx="0">
                  <c:v>1.599233781044197</c:v>
                </c:pt>
                <c:pt idx="1">
                  <c:v>1.617036778047326</c:v>
                </c:pt>
                <c:pt idx="2">
                  <c:v>1.5621572602398011</c:v>
                </c:pt>
                <c:pt idx="3">
                  <c:v>1.6426429502691591</c:v>
                </c:pt>
                <c:pt idx="4">
                  <c:v>1.583039150170116</c:v>
                </c:pt>
              </c:numCache>
            </c:numRef>
          </c:val>
          <c:smooth val="0"/>
          <c:extLst>
            <c:ext xmlns:c16="http://schemas.microsoft.com/office/drawing/2014/chart" uri="{C3380CC4-5D6E-409C-BE32-E72D297353CC}">
              <c16:uniqueId val="{00000001-EC41-489A-9E49-8E524D5C6CCB}"/>
            </c:ext>
          </c:extLst>
        </c:ser>
        <c:dLbls>
          <c:showLegendKey val="0"/>
          <c:showVal val="0"/>
          <c:showCatName val="0"/>
          <c:showSerName val="0"/>
          <c:showPercent val="0"/>
          <c:showBubbleSize val="0"/>
        </c:dLbls>
        <c:smooth val="0"/>
        <c:axId val="512572751"/>
        <c:axId val="784857439"/>
      </c:lineChart>
      <c:catAx>
        <c:axId val="5125727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4857439"/>
        <c:crosses val="autoZero"/>
        <c:auto val="1"/>
        <c:lblAlgn val="ctr"/>
        <c:lblOffset val="100"/>
        <c:noMultiLvlLbl val="0"/>
      </c:catAx>
      <c:valAx>
        <c:axId val="784857439"/>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2572751"/>
        <c:crosses val="autoZero"/>
        <c:crossBetween val="between"/>
      </c:valAx>
      <c:spPr>
        <a:noFill/>
        <a:ln>
          <a:noFill/>
        </a:ln>
        <a:effectLst/>
      </c:spPr>
    </c:plotArea>
    <c:legend>
      <c:legendPos val="b"/>
      <c:layout>
        <c:manualLayout>
          <c:xMode val="edge"/>
          <c:yMode val="edge"/>
          <c:x val="0.77513232720909886"/>
          <c:y val="0.26446704578594349"/>
          <c:w val="0.22208989501312337"/>
          <c:h val="0.3790514727325750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TomTom!$D$18</c:f>
              <c:strCache>
                <c:ptCount val="1"/>
                <c:pt idx="0">
                  <c:v>mean</c:v>
                </c:pt>
              </c:strCache>
            </c:strRef>
          </c:tx>
          <c:spPr>
            <a:ln w="28575" cap="rnd">
              <a:solidFill>
                <a:schemeClr val="accent1"/>
              </a:solidFill>
              <a:round/>
            </a:ln>
            <a:effectLst/>
          </c:spPr>
          <c:marker>
            <c:symbol val="none"/>
          </c:marker>
          <c:trendline>
            <c:spPr>
              <a:ln w="19050" cap="rnd">
                <a:solidFill>
                  <a:schemeClr val="accent1"/>
                </a:solidFill>
                <a:prstDash val="sysDot"/>
              </a:ln>
              <a:effectLst/>
            </c:spPr>
            <c:trendlineType val="linear"/>
            <c:dispRSqr val="0"/>
            <c:dispEq val="0"/>
          </c:trendline>
          <c:cat>
            <c:numRef>
              <c:f>TomTom!$C$19:$C$23</c:f>
              <c:numCache>
                <c:formatCode>General</c:formatCode>
                <c:ptCount val="5"/>
                <c:pt idx="0">
                  <c:v>2016</c:v>
                </c:pt>
                <c:pt idx="1">
                  <c:v>2017</c:v>
                </c:pt>
                <c:pt idx="2">
                  <c:v>2018</c:v>
                </c:pt>
                <c:pt idx="3">
                  <c:v>2019</c:v>
                </c:pt>
                <c:pt idx="4">
                  <c:v>2020</c:v>
                </c:pt>
              </c:numCache>
            </c:numRef>
          </c:cat>
          <c:val>
            <c:numRef>
              <c:f>TomTom!$D$19:$D$23</c:f>
              <c:numCache>
                <c:formatCode>General</c:formatCode>
                <c:ptCount val="5"/>
                <c:pt idx="0">
                  <c:v>3.536644457904301</c:v>
                </c:pt>
                <c:pt idx="1">
                  <c:v>3.4263565891472871</c:v>
                </c:pt>
                <c:pt idx="2">
                  <c:v>3.4418006430868169</c:v>
                </c:pt>
                <c:pt idx="3">
                  <c:v>3.6365357311878839</c:v>
                </c:pt>
                <c:pt idx="4">
                  <c:v>3.349081364829396</c:v>
                </c:pt>
              </c:numCache>
            </c:numRef>
          </c:val>
          <c:smooth val="0"/>
          <c:extLst>
            <c:ext xmlns:c16="http://schemas.microsoft.com/office/drawing/2014/chart" uri="{C3380CC4-5D6E-409C-BE32-E72D297353CC}">
              <c16:uniqueId val="{00000001-F4AE-4E36-894F-224D27C1C67B}"/>
            </c:ext>
          </c:extLst>
        </c:ser>
        <c:ser>
          <c:idx val="1"/>
          <c:order val="1"/>
          <c:tx>
            <c:strRef>
              <c:f>TomTom!$E$18</c:f>
              <c:strCache>
                <c:ptCount val="1"/>
                <c:pt idx="0">
                  <c:v>std</c:v>
                </c:pt>
              </c:strCache>
            </c:strRef>
          </c:tx>
          <c:spPr>
            <a:ln w="28575" cap="rnd">
              <a:solidFill>
                <a:schemeClr val="accent2"/>
              </a:solidFill>
              <a:round/>
            </a:ln>
            <a:effectLst/>
          </c:spPr>
          <c:marker>
            <c:symbol val="none"/>
          </c:marker>
          <c:trendline>
            <c:spPr>
              <a:ln w="19050" cap="rnd">
                <a:solidFill>
                  <a:schemeClr val="accent2"/>
                </a:solidFill>
                <a:prstDash val="sysDot"/>
              </a:ln>
              <a:effectLst/>
            </c:spPr>
            <c:trendlineType val="linear"/>
            <c:dispRSqr val="0"/>
            <c:dispEq val="0"/>
          </c:trendline>
          <c:cat>
            <c:numRef>
              <c:f>TomTom!$C$19:$C$23</c:f>
              <c:numCache>
                <c:formatCode>General</c:formatCode>
                <c:ptCount val="5"/>
                <c:pt idx="0">
                  <c:v>2016</c:v>
                </c:pt>
                <c:pt idx="1">
                  <c:v>2017</c:v>
                </c:pt>
                <c:pt idx="2">
                  <c:v>2018</c:v>
                </c:pt>
                <c:pt idx="3">
                  <c:v>2019</c:v>
                </c:pt>
                <c:pt idx="4">
                  <c:v>2020</c:v>
                </c:pt>
              </c:numCache>
            </c:numRef>
          </c:cat>
          <c:val>
            <c:numRef>
              <c:f>TomTom!$E$19:$E$23</c:f>
              <c:numCache>
                <c:formatCode>General</c:formatCode>
                <c:ptCount val="5"/>
                <c:pt idx="0">
                  <c:v>1.6441877446246249</c:v>
                </c:pt>
                <c:pt idx="1">
                  <c:v>1.6562000614372629</c:v>
                </c:pt>
                <c:pt idx="2">
                  <c:v>1.6783661997652319</c:v>
                </c:pt>
                <c:pt idx="3">
                  <c:v>1.645825101852108</c:v>
                </c:pt>
                <c:pt idx="4">
                  <c:v>1.6750249991094941</c:v>
                </c:pt>
              </c:numCache>
            </c:numRef>
          </c:val>
          <c:smooth val="0"/>
          <c:extLst>
            <c:ext xmlns:c16="http://schemas.microsoft.com/office/drawing/2014/chart" uri="{C3380CC4-5D6E-409C-BE32-E72D297353CC}">
              <c16:uniqueId val="{00000003-F4AE-4E36-894F-224D27C1C67B}"/>
            </c:ext>
          </c:extLst>
        </c:ser>
        <c:dLbls>
          <c:showLegendKey val="0"/>
          <c:showVal val="0"/>
          <c:showCatName val="0"/>
          <c:showSerName val="0"/>
          <c:showPercent val="0"/>
          <c:showBubbleSize val="0"/>
        </c:dLbls>
        <c:smooth val="0"/>
        <c:axId val="2005153664"/>
        <c:axId val="199127936"/>
      </c:lineChart>
      <c:catAx>
        <c:axId val="2005153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9127936"/>
        <c:crosses val="autoZero"/>
        <c:auto val="1"/>
        <c:lblAlgn val="ctr"/>
        <c:lblOffset val="100"/>
        <c:noMultiLvlLbl val="0"/>
      </c:catAx>
      <c:valAx>
        <c:axId val="199127936"/>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515366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Sygic!$D$14</c:f>
              <c:strCache>
                <c:ptCount val="1"/>
                <c:pt idx="0">
                  <c:v>mean</c:v>
                </c:pt>
              </c:strCache>
            </c:strRef>
          </c:tx>
          <c:spPr>
            <a:ln w="28575" cap="rnd">
              <a:solidFill>
                <a:schemeClr val="accent1"/>
              </a:solidFill>
              <a:round/>
            </a:ln>
            <a:effectLst/>
          </c:spPr>
          <c:marker>
            <c:symbol val="none"/>
          </c:marker>
          <c:trendline>
            <c:spPr>
              <a:ln w="19050" cap="rnd">
                <a:solidFill>
                  <a:schemeClr val="accent1"/>
                </a:solidFill>
                <a:prstDash val="sysDot"/>
              </a:ln>
              <a:effectLst/>
            </c:spPr>
            <c:trendlineType val="linear"/>
            <c:dispRSqr val="0"/>
            <c:dispEq val="0"/>
          </c:trendline>
          <c:cat>
            <c:numRef>
              <c:f>Sygic!$C$15:$C$19</c:f>
              <c:numCache>
                <c:formatCode>General</c:formatCode>
                <c:ptCount val="5"/>
                <c:pt idx="0">
                  <c:v>2016</c:v>
                </c:pt>
                <c:pt idx="1">
                  <c:v>2017</c:v>
                </c:pt>
                <c:pt idx="2">
                  <c:v>2018</c:v>
                </c:pt>
                <c:pt idx="3">
                  <c:v>2019</c:v>
                </c:pt>
                <c:pt idx="4">
                  <c:v>2020</c:v>
                </c:pt>
              </c:numCache>
            </c:numRef>
          </c:cat>
          <c:val>
            <c:numRef>
              <c:f>Sygic!$D$15:$D$19</c:f>
              <c:numCache>
                <c:formatCode>General</c:formatCode>
                <c:ptCount val="5"/>
                <c:pt idx="0">
                  <c:v>4.4278270509977826</c:v>
                </c:pt>
                <c:pt idx="1">
                  <c:v>4.3605379324504669</c:v>
                </c:pt>
                <c:pt idx="2">
                  <c:v>4.3031376518218627</c:v>
                </c:pt>
                <c:pt idx="3">
                  <c:v>4.3517990346643263</c:v>
                </c:pt>
                <c:pt idx="4">
                  <c:v>4.065524625267666</c:v>
                </c:pt>
              </c:numCache>
            </c:numRef>
          </c:val>
          <c:smooth val="0"/>
          <c:extLst>
            <c:ext xmlns:c16="http://schemas.microsoft.com/office/drawing/2014/chart" uri="{C3380CC4-5D6E-409C-BE32-E72D297353CC}">
              <c16:uniqueId val="{00000001-23B9-4B66-A873-408ACD5C4E1F}"/>
            </c:ext>
          </c:extLst>
        </c:ser>
        <c:ser>
          <c:idx val="1"/>
          <c:order val="1"/>
          <c:tx>
            <c:strRef>
              <c:f>Sygic!$E$14</c:f>
              <c:strCache>
                <c:ptCount val="1"/>
                <c:pt idx="0">
                  <c:v>std</c:v>
                </c:pt>
              </c:strCache>
            </c:strRef>
          </c:tx>
          <c:spPr>
            <a:ln w="28575" cap="rnd">
              <a:solidFill>
                <a:schemeClr val="accent2"/>
              </a:solidFill>
              <a:round/>
            </a:ln>
            <a:effectLst/>
          </c:spPr>
          <c:marker>
            <c:symbol val="none"/>
          </c:marker>
          <c:trendline>
            <c:spPr>
              <a:ln w="19050" cap="rnd">
                <a:solidFill>
                  <a:schemeClr val="accent2"/>
                </a:solidFill>
                <a:prstDash val="sysDot"/>
              </a:ln>
              <a:effectLst/>
            </c:spPr>
            <c:trendlineType val="linear"/>
            <c:dispRSqr val="0"/>
            <c:dispEq val="0"/>
          </c:trendline>
          <c:cat>
            <c:numRef>
              <c:f>Sygic!$C$15:$C$19</c:f>
              <c:numCache>
                <c:formatCode>General</c:formatCode>
                <c:ptCount val="5"/>
                <c:pt idx="0">
                  <c:v>2016</c:v>
                </c:pt>
                <c:pt idx="1">
                  <c:v>2017</c:v>
                </c:pt>
                <c:pt idx="2">
                  <c:v>2018</c:v>
                </c:pt>
                <c:pt idx="3">
                  <c:v>2019</c:v>
                </c:pt>
                <c:pt idx="4">
                  <c:v>2020</c:v>
                </c:pt>
              </c:numCache>
            </c:numRef>
          </c:cat>
          <c:val>
            <c:numRef>
              <c:f>Sygic!$E$15:$E$19</c:f>
              <c:numCache>
                <c:formatCode>General</c:formatCode>
                <c:ptCount val="5"/>
                <c:pt idx="0">
                  <c:v>1.155884946217524</c:v>
                </c:pt>
                <c:pt idx="1">
                  <c:v>1.218348377988506</c:v>
                </c:pt>
                <c:pt idx="2">
                  <c:v>1.2707041313051719</c:v>
                </c:pt>
                <c:pt idx="3">
                  <c:v>1.277115359664293</c:v>
                </c:pt>
                <c:pt idx="4">
                  <c:v>1.5217608543491641</c:v>
                </c:pt>
              </c:numCache>
            </c:numRef>
          </c:val>
          <c:smooth val="0"/>
          <c:extLst>
            <c:ext xmlns:c16="http://schemas.microsoft.com/office/drawing/2014/chart" uri="{C3380CC4-5D6E-409C-BE32-E72D297353CC}">
              <c16:uniqueId val="{00000003-23B9-4B66-A873-408ACD5C4E1F}"/>
            </c:ext>
          </c:extLst>
        </c:ser>
        <c:dLbls>
          <c:showLegendKey val="0"/>
          <c:showVal val="0"/>
          <c:showCatName val="0"/>
          <c:showSerName val="0"/>
          <c:showPercent val="0"/>
          <c:showBubbleSize val="0"/>
        </c:dLbls>
        <c:smooth val="0"/>
        <c:axId val="2040196031"/>
        <c:axId val="2023985647"/>
      </c:lineChart>
      <c:catAx>
        <c:axId val="20401960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23985647"/>
        <c:crosses val="autoZero"/>
        <c:auto val="1"/>
        <c:lblAlgn val="ctr"/>
        <c:lblOffset val="100"/>
        <c:noMultiLvlLbl val="0"/>
      </c:catAx>
      <c:valAx>
        <c:axId val="20239856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4019603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Maps.me!$C$14</c:f>
              <c:strCache>
                <c:ptCount val="1"/>
                <c:pt idx="0">
                  <c:v>mean</c:v>
                </c:pt>
              </c:strCache>
            </c:strRef>
          </c:tx>
          <c:spPr>
            <a:ln w="28575" cap="rnd">
              <a:solidFill>
                <a:schemeClr val="accent1"/>
              </a:solidFill>
              <a:round/>
            </a:ln>
            <a:effectLst/>
          </c:spPr>
          <c:marker>
            <c:symbol val="none"/>
          </c:marker>
          <c:trendline>
            <c:spPr>
              <a:ln w="19050" cap="rnd">
                <a:solidFill>
                  <a:schemeClr val="accent1"/>
                </a:solidFill>
                <a:prstDash val="sysDot"/>
              </a:ln>
              <a:effectLst/>
            </c:spPr>
            <c:trendlineType val="linear"/>
            <c:dispRSqr val="0"/>
            <c:dispEq val="0"/>
          </c:trendline>
          <c:cat>
            <c:numRef>
              <c:f>Maps.me!$B$15:$B$19</c:f>
              <c:numCache>
                <c:formatCode>General</c:formatCode>
                <c:ptCount val="5"/>
                <c:pt idx="0">
                  <c:v>2016</c:v>
                </c:pt>
                <c:pt idx="1">
                  <c:v>2017</c:v>
                </c:pt>
                <c:pt idx="2">
                  <c:v>2018</c:v>
                </c:pt>
                <c:pt idx="3">
                  <c:v>2019</c:v>
                </c:pt>
                <c:pt idx="4">
                  <c:v>2020</c:v>
                </c:pt>
              </c:numCache>
            </c:numRef>
          </c:cat>
          <c:val>
            <c:numRef>
              <c:f>Maps.me!$C$15:$C$19</c:f>
              <c:numCache>
                <c:formatCode>General</c:formatCode>
                <c:ptCount val="5"/>
                <c:pt idx="0">
                  <c:v>4.5040929927963322</c:v>
                </c:pt>
                <c:pt idx="1">
                  <c:v>4.5810055865921786</c:v>
                </c:pt>
                <c:pt idx="2">
                  <c:v>4.5305744286596674</c:v>
                </c:pt>
                <c:pt idx="3">
                  <c:v>4.4117313365100976</c:v>
                </c:pt>
                <c:pt idx="4">
                  <c:v>4.4031413612565444</c:v>
                </c:pt>
              </c:numCache>
            </c:numRef>
          </c:val>
          <c:smooth val="0"/>
          <c:extLst>
            <c:ext xmlns:c16="http://schemas.microsoft.com/office/drawing/2014/chart" uri="{C3380CC4-5D6E-409C-BE32-E72D297353CC}">
              <c16:uniqueId val="{00000001-464F-4E06-B37C-FEE5E9173F88}"/>
            </c:ext>
          </c:extLst>
        </c:ser>
        <c:ser>
          <c:idx val="1"/>
          <c:order val="1"/>
          <c:tx>
            <c:strRef>
              <c:f>Maps.me!$D$14</c:f>
              <c:strCache>
                <c:ptCount val="1"/>
                <c:pt idx="0">
                  <c:v>std</c:v>
                </c:pt>
              </c:strCache>
            </c:strRef>
          </c:tx>
          <c:spPr>
            <a:ln w="28575" cap="rnd">
              <a:solidFill>
                <a:schemeClr val="accent2"/>
              </a:solidFill>
              <a:round/>
            </a:ln>
            <a:effectLst/>
          </c:spPr>
          <c:marker>
            <c:symbol val="none"/>
          </c:marker>
          <c:trendline>
            <c:spPr>
              <a:ln w="19050" cap="rnd">
                <a:solidFill>
                  <a:schemeClr val="accent2"/>
                </a:solidFill>
                <a:prstDash val="sysDot"/>
              </a:ln>
              <a:effectLst/>
            </c:spPr>
            <c:trendlineType val="linear"/>
            <c:dispRSqr val="0"/>
            <c:dispEq val="0"/>
          </c:trendline>
          <c:cat>
            <c:numRef>
              <c:f>Maps.me!$B$15:$B$19</c:f>
              <c:numCache>
                <c:formatCode>General</c:formatCode>
                <c:ptCount val="5"/>
                <c:pt idx="0">
                  <c:v>2016</c:v>
                </c:pt>
                <c:pt idx="1">
                  <c:v>2017</c:v>
                </c:pt>
                <c:pt idx="2">
                  <c:v>2018</c:v>
                </c:pt>
                <c:pt idx="3">
                  <c:v>2019</c:v>
                </c:pt>
                <c:pt idx="4">
                  <c:v>2020</c:v>
                </c:pt>
              </c:numCache>
            </c:numRef>
          </c:cat>
          <c:val>
            <c:numRef>
              <c:f>Maps.me!$D$15:$D$19</c:f>
              <c:numCache>
                <c:formatCode>General</c:formatCode>
                <c:ptCount val="5"/>
                <c:pt idx="0">
                  <c:v>1.027770425571648</c:v>
                </c:pt>
                <c:pt idx="1">
                  <c:v>0.96147555275364582</c:v>
                </c:pt>
                <c:pt idx="2">
                  <c:v>1.0095257698639319</c:v>
                </c:pt>
                <c:pt idx="3">
                  <c:v>1.1579466570878549</c:v>
                </c:pt>
                <c:pt idx="4">
                  <c:v>1.1599546926734241</c:v>
                </c:pt>
              </c:numCache>
            </c:numRef>
          </c:val>
          <c:smooth val="0"/>
          <c:extLst>
            <c:ext xmlns:c16="http://schemas.microsoft.com/office/drawing/2014/chart" uri="{C3380CC4-5D6E-409C-BE32-E72D297353CC}">
              <c16:uniqueId val="{00000003-464F-4E06-B37C-FEE5E9173F88}"/>
            </c:ext>
          </c:extLst>
        </c:ser>
        <c:dLbls>
          <c:showLegendKey val="0"/>
          <c:showVal val="0"/>
          <c:showCatName val="0"/>
          <c:showSerName val="0"/>
          <c:showPercent val="0"/>
          <c:showBubbleSize val="0"/>
        </c:dLbls>
        <c:smooth val="0"/>
        <c:axId val="510015599"/>
        <c:axId val="364579919"/>
      </c:lineChart>
      <c:catAx>
        <c:axId val="5100155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4579919"/>
        <c:crosses val="autoZero"/>
        <c:auto val="1"/>
        <c:lblAlgn val="ctr"/>
        <c:lblOffset val="100"/>
        <c:noMultiLvlLbl val="0"/>
      </c:catAx>
      <c:valAx>
        <c:axId val="36457991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001559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Waze!$C$13</c:f>
              <c:strCache>
                <c:ptCount val="1"/>
                <c:pt idx="0">
                  <c:v>mean</c:v>
                </c:pt>
              </c:strCache>
            </c:strRef>
          </c:tx>
          <c:spPr>
            <a:ln w="28575" cap="rnd">
              <a:solidFill>
                <a:schemeClr val="accent1"/>
              </a:solidFill>
              <a:round/>
            </a:ln>
            <a:effectLst/>
          </c:spPr>
          <c:marker>
            <c:symbol val="none"/>
          </c:marker>
          <c:trendline>
            <c:spPr>
              <a:ln w="19050" cap="rnd">
                <a:solidFill>
                  <a:schemeClr val="accent1"/>
                </a:solidFill>
                <a:prstDash val="sysDot"/>
              </a:ln>
              <a:effectLst/>
            </c:spPr>
            <c:trendlineType val="linear"/>
            <c:dispRSqr val="0"/>
            <c:dispEq val="0"/>
          </c:trendline>
          <c:cat>
            <c:numRef>
              <c:f>Waze!$B$14:$B$16</c:f>
              <c:numCache>
                <c:formatCode>General</c:formatCode>
                <c:ptCount val="3"/>
                <c:pt idx="0">
                  <c:v>2018</c:v>
                </c:pt>
                <c:pt idx="1">
                  <c:v>2019</c:v>
                </c:pt>
                <c:pt idx="2">
                  <c:v>2020</c:v>
                </c:pt>
              </c:numCache>
            </c:numRef>
          </c:cat>
          <c:val>
            <c:numRef>
              <c:f>Waze!$C$14:$C$16</c:f>
              <c:numCache>
                <c:formatCode>General</c:formatCode>
                <c:ptCount val="3"/>
                <c:pt idx="0">
                  <c:v>3.5369685767097971</c:v>
                </c:pt>
                <c:pt idx="1">
                  <c:v>3.2924957662997461</c:v>
                </c:pt>
                <c:pt idx="2">
                  <c:v>3.613815789473684</c:v>
                </c:pt>
              </c:numCache>
            </c:numRef>
          </c:val>
          <c:smooth val="0"/>
          <c:extLst>
            <c:ext xmlns:c16="http://schemas.microsoft.com/office/drawing/2014/chart" uri="{C3380CC4-5D6E-409C-BE32-E72D297353CC}">
              <c16:uniqueId val="{00000001-BD59-4026-BF48-F49833D24569}"/>
            </c:ext>
          </c:extLst>
        </c:ser>
        <c:ser>
          <c:idx val="1"/>
          <c:order val="1"/>
          <c:tx>
            <c:strRef>
              <c:f>Waze!$D$13</c:f>
              <c:strCache>
                <c:ptCount val="1"/>
                <c:pt idx="0">
                  <c:v>std</c:v>
                </c:pt>
              </c:strCache>
            </c:strRef>
          </c:tx>
          <c:spPr>
            <a:ln w="28575" cap="rnd">
              <a:solidFill>
                <a:schemeClr val="accent2"/>
              </a:solidFill>
              <a:round/>
            </a:ln>
            <a:effectLst/>
          </c:spPr>
          <c:marker>
            <c:symbol val="none"/>
          </c:marker>
          <c:trendline>
            <c:spPr>
              <a:ln w="19050" cap="rnd">
                <a:solidFill>
                  <a:schemeClr val="accent2"/>
                </a:solidFill>
                <a:prstDash val="sysDot"/>
              </a:ln>
              <a:effectLst/>
            </c:spPr>
            <c:trendlineType val="linear"/>
            <c:dispRSqr val="0"/>
            <c:dispEq val="0"/>
          </c:trendline>
          <c:cat>
            <c:numRef>
              <c:f>Waze!$B$14:$B$16</c:f>
              <c:numCache>
                <c:formatCode>General</c:formatCode>
                <c:ptCount val="3"/>
                <c:pt idx="0">
                  <c:v>2018</c:v>
                </c:pt>
                <c:pt idx="1">
                  <c:v>2019</c:v>
                </c:pt>
                <c:pt idx="2">
                  <c:v>2020</c:v>
                </c:pt>
              </c:numCache>
            </c:numRef>
          </c:cat>
          <c:val>
            <c:numRef>
              <c:f>Waze!$D$14:$D$16</c:f>
              <c:numCache>
                <c:formatCode>General</c:formatCode>
                <c:ptCount val="3"/>
                <c:pt idx="0">
                  <c:v>1.615413044927962</c:v>
                </c:pt>
                <c:pt idx="1">
                  <c:v>1.686839865681085</c:v>
                </c:pt>
                <c:pt idx="2">
                  <c:v>1.631308636854615</c:v>
                </c:pt>
              </c:numCache>
            </c:numRef>
          </c:val>
          <c:smooth val="0"/>
          <c:extLst>
            <c:ext xmlns:c16="http://schemas.microsoft.com/office/drawing/2014/chart" uri="{C3380CC4-5D6E-409C-BE32-E72D297353CC}">
              <c16:uniqueId val="{00000003-BD59-4026-BF48-F49833D24569}"/>
            </c:ext>
          </c:extLst>
        </c:ser>
        <c:dLbls>
          <c:showLegendKey val="0"/>
          <c:showVal val="0"/>
          <c:showCatName val="0"/>
          <c:showSerName val="0"/>
          <c:showPercent val="0"/>
          <c:showBubbleSize val="0"/>
        </c:dLbls>
        <c:smooth val="0"/>
        <c:axId val="380776080"/>
        <c:axId val="224209520"/>
      </c:lineChart>
      <c:catAx>
        <c:axId val="380776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24209520"/>
        <c:crosses val="autoZero"/>
        <c:auto val="1"/>
        <c:lblAlgn val="ctr"/>
        <c:lblOffset val="100"/>
        <c:noMultiLvlLbl val="0"/>
      </c:catAx>
      <c:valAx>
        <c:axId val="224209520"/>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077608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Here!$C$14</c:f>
              <c:strCache>
                <c:ptCount val="1"/>
                <c:pt idx="0">
                  <c:v>mean</c:v>
                </c:pt>
              </c:strCache>
            </c:strRef>
          </c:tx>
          <c:spPr>
            <a:ln w="28575" cap="rnd">
              <a:solidFill>
                <a:schemeClr val="accent1"/>
              </a:solidFill>
              <a:round/>
            </a:ln>
            <a:effectLst/>
          </c:spPr>
          <c:marker>
            <c:symbol val="none"/>
          </c:marker>
          <c:trendline>
            <c:spPr>
              <a:ln w="19050" cap="rnd">
                <a:solidFill>
                  <a:schemeClr val="accent1"/>
                </a:solidFill>
                <a:prstDash val="sysDot"/>
              </a:ln>
              <a:effectLst/>
            </c:spPr>
            <c:trendlineType val="linear"/>
            <c:dispRSqr val="0"/>
            <c:dispEq val="0"/>
          </c:trendline>
          <c:cat>
            <c:numRef>
              <c:f>Here!$B$15:$B$19</c:f>
              <c:numCache>
                <c:formatCode>General</c:formatCode>
                <c:ptCount val="5"/>
                <c:pt idx="0">
                  <c:v>2016</c:v>
                </c:pt>
                <c:pt idx="1">
                  <c:v>2017</c:v>
                </c:pt>
                <c:pt idx="2">
                  <c:v>2018</c:v>
                </c:pt>
                <c:pt idx="3">
                  <c:v>2019</c:v>
                </c:pt>
                <c:pt idx="4">
                  <c:v>2020</c:v>
                </c:pt>
              </c:numCache>
            </c:numRef>
          </c:cat>
          <c:val>
            <c:numRef>
              <c:f>Here!$C$15:$C$19</c:f>
              <c:numCache>
                <c:formatCode>General</c:formatCode>
                <c:ptCount val="5"/>
                <c:pt idx="0">
                  <c:v>4.0480396714706339</c:v>
                </c:pt>
                <c:pt idx="1">
                  <c:v>4.3068614213821039</c:v>
                </c:pt>
                <c:pt idx="2">
                  <c:v>3.9834115805946788</c:v>
                </c:pt>
                <c:pt idx="3">
                  <c:v>3.8349120433017592</c:v>
                </c:pt>
                <c:pt idx="4">
                  <c:v>3.712009803921569</c:v>
                </c:pt>
              </c:numCache>
            </c:numRef>
          </c:val>
          <c:smooth val="0"/>
          <c:extLst>
            <c:ext xmlns:c16="http://schemas.microsoft.com/office/drawing/2014/chart" uri="{C3380CC4-5D6E-409C-BE32-E72D297353CC}">
              <c16:uniqueId val="{00000001-2F46-4EEB-9A90-D5F4A050E559}"/>
            </c:ext>
          </c:extLst>
        </c:ser>
        <c:ser>
          <c:idx val="1"/>
          <c:order val="1"/>
          <c:tx>
            <c:strRef>
              <c:f>Here!$D$14</c:f>
              <c:strCache>
                <c:ptCount val="1"/>
                <c:pt idx="0">
                  <c:v>std</c:v>
                </c:pt>
              </c:strCache>
            </c:strRef>
          </c:tx>
          <c:spPr>
            <a:ln w="28575" cap="rnd">
              <a:solidFill>
                <a:schemeClr val="accent2"/>
              </a:solidFill>
              <a:round/>
            </a:ln>
            <a:effectLst/>
          </c:spPr>
          <c:marker>
            <c:symbol val="none"/>
          </c:marker>
          <c:trendline>
            <c:spPr>
              <a:ln w="19050" cap="rnd">
                <a:solidFill>
                  <a:schemeClr val="accent2"/>
                </a:solidFill>
                <a:prstDash val="sysDot"/>
              </a:ln>
              <a:effectLst/>
            </c:spPr>
            <c:trendlineType val="linear"/>
            <c:dispRSqr val="0"/>
            <c:dispEq val="0"/>
          </c:trendline>
          <c:cat>
            <c:numRef>
              <c:f>Here!$B$15:$B$19</c:f>
              <c:numCache>
                <c:formatCode>General</c:formatCode>
                <c:ptCount val="5"/>
                <c:pt idx="0">
                  <c:v>2016</c:v>
                </c:pt>
                <c:pt idx="1">
                  <c:v>2017</c:v>
                </c:pt>
                <c:pt idx="2">
                  <c:v>2018</c:v>
                </c:pt>
                <c:pt idx="3">
                  <c:v>2019</c:v>
                </c:pt>
                <c:pt idx="4">
                  <c:v>2020</c:v>
                </c:pt>
              </c:numCache>
            </c:numRef>
          </c:cat>
          <c:val>
            <c:numRef>
              <c:f>Here!$D$15:$D$19</c:f>
              <c:numCache>
                <c:formatCode>General</c:formatCode>
                <c:ptCount val="5"/>
                <c:pt idx="0">
                  <c:v>1.419088039951689</c:v>
                </c:pt>
                <c:pt idx="1">
                  <c:v>1.236508157708091</c:v>
                </c:pt>
                <c:pt idx="2">
                  <c:v>1.456972183742357</c:v>
                </c:pt>
                <c:pt idx="3">
                  <c:v>1.538170521763023</c:v>
                </c:pt>
                <c:pt idx="4">
                  <c:v>1.5895835407529231</c:v>
                </c:pt>
              </c:numCache>
            </c:numRef>
          </c:val>
          <c:smooth val="0"/>
          <c:extLst>
            <c:ext xmlns:c16="http://schemas.microsoft.com/office/drawing/2014/chart" uri="{C3380CC4-5D6E-409C-BE32-E72D297353CC}">
              <c16:uniqueId val="{00000003-2F46-4EEB-9A90-D5F4A050E559}"/>
            </c:ext>
          </c:extLst>
        </c:ser>
        <c:dLbls>
          <c:showLegendKey val="0"/>
          <c:showVal val="0"/>
          <c:showCatName val="0"/>
          <c:showSerName val="0"/>
          <c:showPercent val="0"/>
          <c:showBubbleSize val="0"/>
        </c:dLbls>
        <c:smooth val="0"/>
        <c:axId val="466806960"/>
        <c:axId val="266625296"/>
      </c:lineChart>
      <c:catAx>
        <c:axId val="466806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66625296"/>
        <c:crosses val="autoZero"/>
        <c:auto val="1"/>
        <c:lblAlgn val="ctr"/>
        <c:lblOffset val="100"/>
        <c:noMultiLvlLbl val="0"/>
      </c:catAx>
      <c:valAx>
        <c:axId val="2666252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680696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454464394824426E-2"/>
          <c:y val="5.6637157617418971E-2"/>
          <c:w val="0.65040323356969021"/>
          <c:h val="0.83859227675799097"/>
        </c:manualLayout>
      </c:layout>
      <c:lineChart>
        <c:grouping val="standard"/>
        <c:varyColors val="0"/>
        <c:ser>
          <c:idx val="0"/>
          <c:order val="0"/>
          <c:tx>
            <c:strRef>
              <c:f>'Genius Maps'!$H$16:$H$17</c:f>
              <c:strCache>
                <c:ptCount val="2"/>
                <c:pt idx="0">
                  <c:v>mean</c:v>
                </c:pt>
              </c:strCache>
            </c:strRef>
          </c:tx>
          <c:spPr>
            <a:ln w="28575" cap="rnd">
              <a:solidFill>
                <a:schemeClr val="accent1"/>
              </a:solidFill>
              <a:round/>
            </a:ln>
            <a:effectLst/>
          </c:spPr>
          <c:marker>
            <c:symbol val="none"/>
          </c:marker>
          <c:trendline>
            <c:spPr>
              <a:ln w="19050" cap="rnd">
                <a:solidFill>
                  <a:schemeClr val="accent1"/>
                </a:solidFill>
                <a:prstDash val="sysDot"/>
              </a:ln>
              <a:effectLst/>
            </c:spPr>
            <c:trendlineType val="linear"/>
            <c:dispRSqr val="0"/>
            <c:dispEq val="0"/>
          </c:trendline>
          <c:cat>
            <c:numRef>
              <c:f>'Genius Maps'!$G$18:$G$22</c:f>
              <c:numCache>
                <c:formatCode>General</c:formatCode>
                <c:ptCount val="5"/>
                <c:pt idx="0">
                  <c:v>2016</c:v>
                </c:pt>
                <c:pt idx="1">
                  <c:v>2017</c:v>
                </c:pt>
                <c:pt idx="2">
                  <c:v>2018</c:v>
                </c:pt>
                <c:pt idx="3">
                  <c:v>2019</c:v>
                </c:pt>
                <c:pt idx="4">
                  <c:v>2020</c:v>
                </c:pt>
              </c:numCache>
            </c:numRef>
          </c:cat>
          <c:val>
            <c:numRef>
              <c:f>'Genius Maps'!$H$18:$H$22</c:f>
              <c:numCache>
                <c:formatCode>General</c:formatCode>
                <c:ptCount val="5"/>
                <c:pt idx="0">
                  <c:v>0.28507399999999999</c:v>
                </c:pt>
                <c:pt idx="1">
                  <c:v>0.261826</c:v>
                </c:pt>
                <c:pt idx="2">
                  <c:v>0.27021600000000001</c:v>
                </c:pt>
                <c:pt idx="3">
                  <c:v>0.37699700000000003</c:v>
                </c:pt>
                <c:pt idx="4">
                  <c:v>0.29077900000000001</c:v>
                </c:pt>
              </c:numCache>
            </c:numRef>
          </c:val>
          <c:smooth val="0"/>
          <c:extLst>
            <c:ext xmlns:c16="http://schemas.microsoft.com/office/drawing/2014/chart" uri="{C3380CC4-5D6E-409C-BE32-E72D297353CC}">
              <c16:uniqueId val="{00000000-1020-4E42-9099-CD92B9C30C41}"/>
            </c:ext>
          </c:extLst>
        </c:ser>
        <c:ser>
          <c:idx val="1"/>
          <c:order val="1"/>
          <c:tx>
            <c:strRef>
              <c:f>'Genius Maps'!$I$16:$I$17</c:f>
              <c:strCache>
                <c:ptCount val="2"/>
                <c:pt idx="0">
                  <c:v>std</c:v>
                </c:pt>
              </c:strCache>
            </c:strRef>
          </c:tx>
          <c:spPr>
            <a:ln w="28575" cap="rnd">
              <a:solidFill>
                <a:schemeClr val="accent2"/>
              </a:solidFill>
              <a:round/>
            </a:ln>
            <a:effectLst/>
          </c:spPr>
          <c:marker>
            <c:symbol val="none"/>
          </c:marker>
          <c:trendline>
            <c:spPr>
              <a:ln w="19050" cap="rnd">
                <a:solidFill>
                  <a:schemeClr val="accent2"/>
                </a:solidFill>
                <a:prstDash val="sysDot"/>
              </a:ln>
              <a:effectLst/>
            </c:spPr>
            <c:trendlineType val="linear"/>
            <c:dispRSqr val="0"/>
            <c:dispEq val="0"/>
          </c:trendline>
          <c:cat>
            <c:numRef>
              <c:f>'Genius Maps'!$G$18:$G$22</c:f>
              <c:numCache>
                <c:formatCode>General</c:formatCode>
                <c:ptCount val="5"/>
                <c:pt idx="0">
                  <c:v>2016</c:v>
                </c:pt>
                <c:pt idx="1">
                  <c:v>2017</c:v>
                </c:pt>
                <c:pt idx="2">
                  <c:v>2018</c:v>
                </c:pt>
                <c:pt idx="3">
                  <c:v>2019</c:v>
                </c:pt>
                <c:pt idx="4">
                  <c:v>2020</c:v>
                </c:pt>
              </c:numCache>
            </c:numRef>
          </c:cat>
          <c:val>
            <c:numRef>
              <c:f>'Genius Maps'!$I$18:$I$22</c:f>
              <c:numCache>
                <c:formatCode>General</c:formatCode>
                <c:ptCount val="5"/>
                <c:pt idx="0">
                  <c:v>0.38916699999999999</c:v>
                </c:pt>
                <c:pt idx="1">
                  <c:v>0.42671199999999998</c:v>
                </c:pt>
                <c:pt idx="2">
                  <c:v>0.38553300000000001</c:v>
                </c:pt>
                <c:pt idx="3">
                  <c:v>0.368454</c:v>
                </c:pt>
                <c:pt idx="4">
                  <c:v>0.36422599999999999</c:v>
                </c:pt>
              </c:numCache>
            </c:numRef>
          </c:val>
          <c:smooth val="0"/>
          <c:extLst>
            <c:ext xmlns:c16="http://schemas.microsoft.com/office/drawing/2014/chart" uri="{C3380CC4-5D6E-409C-BE32-E72D297353CC}">
              <c16:uniqueId val="{00000001-1020-4E42-9099-CD92B9C30C41}"/>
            </c:ext>
          </c:extLst>
        </c:ser>
        <c:dLbls>
          <c:showLegendKey val="0"/>
          <c:showVal val="0"/>
          <c:showCatName val="0"/>
          <c:showSerName val="0"/>
          <c:showPercent val="0"/>
          <c:showBubbleSize val="0"/>
        </c:dLbls>
        <c:smooth val="0"/>
        <c:axId val="1830545775"/>
        <c:axId val="1661557199"/>
      </c:lineChart>
      <c:catAx>
        <c:axId val="18305457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61557199"/>
        <c:crosses val="autoZero"/>
        <c:auto val="1"/>
        <c:lblAlgn val="ctr"/>
        <c:lblOffset val="100"/>
        <c:noMultiLvlLbl val="0"/>
      </c:catAx>
      <c:valAx>
        <c:axId val="1661557199"/>
        <c:scaling>
          <c:orientation val="minMax"/>
          <c:max val="0.60000000000000009"/>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0545775"/>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658E9-51D4-4917-B4BB-0186243AB8B9}" type="datetimeFigureOut">
              <a:rPr lang="en-US" smtClean="0"/>
              <a:t>11/22/2020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360549-C73E-4877-ABD7-CA743B88115C}" type="slidenum">
              <a:rPr lang="en-US" smtClean="0"/>
              <a:t>‹#›</a:t>
            </a:fld>
            <a:endParaRPr lang="en-US"/>
          </a:p>
        </p:txBody>
      </p:sp>
    </p:spTree>
    <p:extLst>
      <p:ext uri="{BB962C8B-B14F-4D97-AF65-F5344CB8AC3E}">
        <p14:creationId xmlns:p14="http://schemas.microsoft.com/office/powerpoint/2010/main" val="1693041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stackoverflow.com/questions/34518570/how-are-sentiment-analysis-computed-in-blob"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nlp.stanford.edu/courses/cs224n/2009/fp/24.pdf" TargetMode="External"/><Relationship Id="rId4" Type="http://schemas.openxmlformats.org/officeDocument/2006/relationships/hyperlink" Target="https://stackoverflow.com/questions/10059594/a-simple-explanation-of-naive-bayes-classification"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360549-C73E-4877-ABD7-CA743B88115C}" type="slidenum">
              <a:rPr lang="en-US" smtClean="0"/>
              <a:t>2</a:t>
            </a:fld>
            <a:endParaRPr lang="en-US"/>
          </a:p>
        </p:txBody>
      </p:sp>
    </p:spTree>
    <p:extLst>
      <p:ext uri="{BB962C8B-B14F-4D97-AF65-F5344CB8AC3E}">
        <p14:creationId xmlns:p14="http://schemas.microsoft.com/office/powerpoint/2010/main" val="27111932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5"/>
          </p:nvPr>
        </p:nvSpPr>
        <p:spPr/>
        <p:txBody>
          <a:bodyPr/>
          <a:lstStyle/>
          <a:p>
            <a:fld id="{08360549-C73E-4877-ABD7-CA743B88115C}" type="slidenum">
              <a:rPr lang="en-US" smtClean="0"/>
              <a:t>12</a:t>
            </a:fld>
            <a:endParaRPr lang="en-US"/>
          </a:p>
        </p:txBody>
      </p:sp>
    </p:spTree>
    <p:extLst>
      <p:ext uri="{BB962C8B-B14F-4D97-AF65-F5344CB8AC3E}">
        <p14:creationId xmlns:p14="http://schemas.microsoft.com/office/powerpoint/2010/main" val="498117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err="1"/>
              <a:t>Average</a:t>
            </a:r>
            <a:r>
              <a:rPr lang="hr-HR" dirty="0"/>
              <a:t> rating </a:t>
            </a:r>
            <a:r>
              <a:rPr lang="hr-HR" dirty="0" err="1"/>
              <a:t>of</a:t>
            </a:r>
            <a:r>
              <a:rPr lang="hr-HR" dirty="0"/>
              <a:t> </a:t>
            </a:r>
            <a:r>
              <a:rPr lang="hr-HR" dirty="0" err="1"/>
              <a:t>all</a:t>
            </a:r>
            <a:r>
              <a:rPr lang="hr-HR" dirty="0"/>
              <a:t> </a:t>
            </a:r>
            <a:r>
              <a:rPr lang="hr-HR" dirty="0" err="1"/>
              <a:t>smaller</a:t>
            </a:r>
            <a:r>
              <a:rPr lang="hr-HR" dirty="0"/>
              <a:t> </a:t>
            </a:r>
            <a:r>
              <a:rPr lang="hr-HR" dirty="0" err="1"/>
              <a:t>apps</a:t>
            </a:r>
            <a:r>
              <a:rPr lang="hr-HR" dirty="0"/>
              <a:t> </a:t>
            </a:r>
            <a:r>
              <a:rPr lang="hr-HR" dirty="0" err="1"/>
              <a:t>ranges</a:t>
            </a:r>
            <a:r>
              <a:rPr lang="hr-HR" dirty="0"/>
              <a:t> </a:t>
            </a:r>
            <a:r>
              <a:rPr lang="hr-HR" dirty="0" err="1"/>
              <a:t>from</a:t>
            </a:r>
            <a:r>
              <a:rPr lang="hr-HR" dirty="0"/>
              <a:t> 2.5 to 4 </a:t>
            </a:r>
            <a:r>
              <a:rPr lang="hr-HR" dirty="0" err="1"/>
              <a:t>with</a:t>
            </a:r>
            <a:r>
              <a:rPr lang="hr-HR" dirty="0"/>
              <a:t> Genius </a:t>
            </a:r>
            <a:r>
              <a:rPr lang="hr-HR" dirty="0" err="1"/>
              <a:t>Maps</a:t>
            </a:r>
            <a:r>
              <a:rPr lang="hr-HR" dirty="0"/>
              <a:t>, </a:t>
            </a:r>
            <a:r>
              <a:rPr lang="hr-HR" dirty="0" err="1"/>
              <a:t>TomTom</a:t>
            </a:r>
            <a:r>
              <a:rPr lang="hr-HR" dirty="0"/>
              <a:t> </a:t>
            </a:r>
            <a:r>
              <a:rPr lang="hr-HR" dirty="0" err="1"/>
              <a:t>and</a:t>
            </a:r>
            <a:r>
              <a:rPr lang="hr-HR" dirty="0"/>
              <a:t> </a:t>
            </a:r>
            <a:r>
              <a:rPr lang="hr-HR" dirty="0" err="1"/>
              <a:t>CoPilot</a:t>
            </a:r>
            <a:r>
              <a:rPr lang="hr-HR" dirty="0"/>
              <a:t> </a:t>
            </a:r>
            <a:r>
              <a:rPr lang="hr-HR" dirty="0" err="1"/>
              <a:t>having</a:t>
            </a:r>
            <a:r>
              <a:rPr lang="hr-HR" dirty="0"/>
              <a:t> </a:t>
            </a:r>
            <a:r>
              <a:rPr lang="hr-HR" dirty="0" err="1"/>
              <a:t>very</a:t>
            </a:r>
            <a:r>
              <a:rPr lang="hr-HR" dirty="0"/>
              <a:t> </a:t>
            </a:r>
            <a:r>
              <a:rPr lang="hr-HR" dirty="0" err="1"/>
              <a:t>simmilar</a:t>
            </a:r>
            <a:r>
              <a:rPr lang="hr-HR" dirty="0"/>
              <a:t> </a:t>
            </a:r>
            <a:r>
              <a:rPr lang="hr-HR" dirty="0" err="1"/>
              <a:t>average</a:t>
            </a:r>
            <a:r>
              <a:rPr lang="hr-HR" dirty="0"/>
              <a:t> </a:t>
            </a:r>
            <a:r>
              <a:rPr lang="hr-HR" dirty="0" err="1"/>
              <a:t>score</a:t>
            </a:r>
            <a:r>
              <a:rPr lang="hr-HR" dirty="0"/>
              <a:t> (</a:t>
            </a:r>
            <a:r>
              <a:rPr lang="hr-HR" dirty="0" err="1"/>
              <a:t>arround</a:t>
            </a:r>
            <a:r>
              <a:rPr lang="hr-HR" dirty="0"/>
              <a:t> 3.5), </a:t>
            </a:r>
            <a:r>
              <a:rPr lang="hr-HR" dirty="0" err="1"/>
              <a:t>while</a:t>
            </a:r>
            <a:r>
              <a:rPr lang="hr-HR" dirty="0"/>
              <a:t> </a:t>
            </a:r>
            <a:r>
              <a:rPr lang="hr-HR" dirty="0" err="1"/>
              <a:t>Navmii</a:t>
            </a:r>
            <a:r>
              <a:rPr lang="hr-HR" dirty="0"/>
              <a:t> </a:t>
            </a:r>
            <a:r>
              <a:rPr lang="hr-HR" dirty="0" err="1"/>
              <a:t>is</a:t>
            </a:r>
            <a:r>
              <a:rPr lang="hr-HR" dirty="0"/>
              <a:t> </a:t>
            </a:r>
            <a:r>
              <a:rPr lang="hr-HR" dirty="0" err="1"/>
              <a:t>below</a:t>
            </a:r>
            <a:r>
              <a:rPr lang="hr-HR" dirty="0"/>
              <a:t> </a:t>
            </a:r>
            <a:r>
              <a:rPr lang="hr-HR" dirty="0" err="1"/>
              <a:t>them</a:t>
            </a:r>
            <a:r>
              <a:rPr lang="hr-HR" dirty="0"/>
              <a:t> (3.0).</a:t>
            </a:r>
            <a:br>
              <a:rPr lang="hr-HR" dirty="0"/>
            </a:br>
            <a:r>
              <a:rPr lang="hr-HR" dirty="0"/>
              <a:t>When we look at the changes in the trend, Genius Maps and TomTom have stable average rating in the past 5 years, while CoPilot </a:t>
            </a:r>
            <a:r>
              <a:rPr lang="hr-HR" dirty="0" err="1"/>
              <a:t>and</a:t>
            </a:r>
            <a:r>
              <a:rPr lang="hr-HR" dirty="0"/>
              <a:t> </a:t>
            </a:r>
            <a:r>
              <a:rPr lang="hr-HR" dirty="0" err="1"/>
              <a:t>Navmii</a:t>
            </a:r>
            <a:r>
              <a:rPr lang="hr-HR" dirty="0"/>
              <a:t> have slightly negative trend.</a:t>
            </a:r>
          </a:p>
          <a:p>
            <a:endParaRPr lang="hr-HR" dirty="0"/>
          </a:p>
          <a:p>
            <a:endParaRPr lang="hr-HR" dirty="0"/>
          </a:p>
          <a:p>
            <a:r>
              <a:rPr lang="hr-HR" dirty="0"/>
              <a:t>General conclusion, Genius Maps, Tom </a:t>
            </a:r>
            <a:r>
              <a:rPr lang="hr-HR" dirty="0" err="1"/>
              <a:t>Tom,Navmii</a:t>
            </a:r>
            <a:r>
              <a:rPr lang="hr-HR" dirty="0"/>
              <a:t> - people that write comments tend to leave more negative review (</a:t>
            </a:r>
            <a:r>
              <a:rPr lang="hr-HR" dirty="0" err="1"/>
              <a:t>stars</a:t>
            </a:r>
            <a:r>
              <a:rPr lang="hr-HR" dirty="0"/>
              <a:t>) – </a:t>
            </a:r>
            <a:r>
              <a:rPr lang="hr-HR" dirty="0" err="1"/>
              <a:t>comparing</a:t>
            </a:r>
            <a:r>
              <a:rPr lang="hr-HR" dirty="0"/>
              <a:t> to </a:t>
            </a:r>
            <a:r>
              <a:rPr lang="hr-HR" dirty="0" err="1"/>
              <a:t>all</a:t>
            </a:r>
            <a:r>
              <a:rPr lang="hr-HR" dirty="0"/>
              <a:t> </a:t>
            </a:r>
            <a:r>
              <a:rPr lang="hr-HR" dirty="0" err="1"/>
              <a:t>users</a:t>
            </a:r>
            <a:r>
              <a:rPr lang="hr-HR" dirty="0"/>
              <a:t> </a:t>
            </a:r>
            <a:r>
              <a:rPr lang="hr-HR" dirty="0" err="1"/>
              <a:t>who</a:t>
            </a:r>
            <a:r>
              <a:rPr lang="hr-HR" dirty="0"/>
              <a:t> </a:t>
            </a:r>
            <a:r>
              <a:rPr lang="hr-HR" dirty="0" err="1"/>
              <a:t>rated</a:t>
            </a:r>
            <a:r>
              <a:rPr lang="hr-HR" dirty="0"/>
              <a:t> </a:t>
            </a:r>
            <a:r>
              <a:rPr lang="hr-HR" dirty="0" err="1"/>
              <a:t>the</a:t>
            </a:r>
            <a:r>
              <a:rPr lang="hr-HR" dirty="0"/>
              <a:t> </a:t>
            </a:r>
            <a:r>
              <a:rPr lang="hr-HR" dirty="0" err="1"/>
              <a:t>app</a:t>
            </a:r>
            <a:endParaRPr lang="hr-HR" dirty="0"/>
          </a:p>
          <a:p>
            <a:pPr marL="0" marR="0" lvl="0" indent="0" algn="l" defTabSz="914400" rtl="0" eaLnBrk="1" fontAlgn="auto" latinLnBrk="0" hangingPunct="1">
              <a:lnSpc>
                <a:spcPct val="100000"/>
              </a:lnSpc>
              <a:spcBef>
                <a:spcPts val="0"/>
              </a:spcBef>
              <a:spcAft>
                <a:spcPts val="0"/>
              </a:spcAft>
              <a:buClrTx/>
              <a:buSzTx/>
              <a:buFontTx/>
              <a:buNone/>
              <a:tabLst/>
              <a:defRPr/>
            </a:pPr>
            <a:r>
              <a:rPr lang="hr-HR" dirty="0"/>
              <a:t>Data for </a:t>
            </a:r>
            <a:r>
              <a:rPr lang="hr-HR" dirty="0" err="1"/>
              <a:t>CoPilot</a:t>
            </a:r>
            <a:r>
              <a:rPr lang="hr-HR" dirty="0"/>
              <a:t> </a:t>
            </a:r>
            <a:r>
              <a:rPr lang="hr-HR" dirty="0" err="1"/>
              <a:t>is</a:t>
            </a:r>
            <a:r>
              <a:rPr lang="hr-HR" dirty="0"/>
              <a:t> </a:t>
            </a:r>
            <a:r>
              <a:rPr lang="hr-HR" dirty="0" err="1"/>
              <a:t>not</a:t>
            </a:r>
            <a:r>
              <a:rPr lang="hr-HR" dirty="0"/>
              <a:t> </a:t>
            </a:r>
            <a:r>
              <a:rPr lang="hr-HR" dirty="0" err="1"/>
              <a:t>so</a:t>
            </a:r>
            <a:r>
              <a:rPr lang="hr-HR" dirty="0"/>
              <a:t> </a:t>
            </a:r>
            <a:r>
              <a:rPr lang="hr-HR" dirty="0" err="1"/>
              <a:t>clear</a:t>
            </a:r>
            <a:endParaRPr lang="hr-HR" dirty="0"/>
          </a:p>
          <a:p>
            <a:endParaRPr lang="hr-HR" dirty="0"/>
          </a:p>
          <a:p>
            <a:endParaRPr lang="hr-HR" dirty="0"/>
          </a:p>
          <a:p>
            <a:r>
              <a:rPr lang="hr-HR" dirty="0"/>
              <a:t>All 4 are in negative trend stagnation, Mireo especially. But when we take in account average mark of the app and previous conclusion - situation isn’t so bad. </a:t>
            </a:r>
          </a:p>
          <a:p>
            <a:endParaRPr lang="hr-HR" dirty="0"/>
          </a:p>
          <a:p>
            <a:pPr marL="0" algn="l" defTabSz="914400" rtl="0" eaLnBrk="1" fontAlgn="ctr" latinLnBrk="0" hangingPunct="1">
              <a:spcBef>
                <a:spcPts val="0"/>
              </a:spcBef>
              <a:spcAft>
                <a:spcPts val="0"/>
              </a:spcAft>
            </a:pPr>
            <a:r>
              <a:rPr lang="en-US" sz="1200" kern="1200" dirty="0" err="1">
                <a:solidFill>
                  <a:schemeClr val="tx1"/>
                </a:solidFill>
                <a:latin typeface="+mn-lt"/>
                <a:ea typeface="+mn-ea"/>
                <a:cs typeface="+mn-cs"/>
              </a:rPr>
              <a:t>Mireo</a:t>
            </a:r>
            <a:r>
              <a:rPr lang="hr-HR" sz="1200" kern="1200" dirty="0">
                <a:solidFill>
                  <a:schemeClr val="tx1"/>
                </a:solidFill>
                <a:latin typeface="+mn-lt"/>
                <a:ea typeface="+mn-ea"/>
                <a:cs typeface="+mn-cs"/>
              </a:rPr>
              <a:t>   4.2</a:t>
            </a:r>
            <a:endParaRPr lang="en-US" sz="1200" kern="1200" dirty="0">
              <a:solidFill>
                <a:schemeClr val="tx1"/>
              </a:solidFill>
              <a:latin typeface="+mn-lt"/>
              <a:ea typeface="+mn-ea"/>
              <a:cs typeface="+mn-cs"/>
            </a:endParaRPr>
          </a:p>
          <a:p>
            <a:pPr marL="0" algn="l" defTabSz="914400" rtl="0" eaLnBrk="1" fontAlgn="ctr" latinLnBrk="0" hangingPunct="1">
              <a:spcBef>
                <a:spcPts val="0"/>
              </a:spcBef>
              <a:spcAft>
                <a:spcPts val="0"/>
              </a:spcAft>
            </a:pPr>
            <a:r>
              <a:rPr lang="en-US" sz="1200" kern="1200" dirty="0">
                <a:solidFill>
                  <a:schemeClr val="tx1"/>
                </a:solidFill>
                <a:latin typeface="+mn-lt"/>
                <a:ea typeface="+mn-ea"/>
                <a:cs typeface="+mn-cs"/>
              </a:rPr>
              <a:t>TomTom</a:t>
            </a:r>
            <a:r>
              <a:rPr lang="hr-HR" sz="1200" kern="1200" dirty="0">
                <a:solidFill>
                  <a:schemeClr val="tx1"/>
                </a:solidFill>
                <a:latin typeface="+mn-lt"/>
                <a:ea typeface="+mn-ea"/>
                <a:cs typeface="+mn-cs"/>
              </a:rPr>
              <a:t>   4.0</a:t>
            </a:r>
            <a:endParaRPr lang="en-US" sz="1200" kern="1200" dirty="0">
              <a:solidFill>
                <a:schemeClr val="tx1"/>
              </a:solidFill>
              <a:latin typeface="+mn-lt"/>
              <a:ea typeface="+mn-ea"/>
              <a:cs typeface="+mn-cs"/>
            </a:endParaRPr>
          </a:p>
          <a:p>
            <a:pPr marL="0" algn="l" defTabSz="914400" rtl="0" eaLnBrk="1" fontAlgn="ctr" latinLnBrk="0" hangingPunct="1">
              <a:spcBef>
                <a:spcPts val="0"/>
              </a:spcBef>
              <a:spcAft>
                <a:spcPts val="0"/>
              </a:spcAft>
            </a:pPr>
            <a:r>
              <a:rPr lang="en-US" sz="1200" kern="1200" dirty="0" err="1">
                <a:solidFill>
                  <a:schemeClr val="tx1"/>
                </a:solidFill>
                <a:latin typeface="+mn-lt"/>
                <a:ea typeface="+mn-ea"/>
                <a:cs typeface="+mn-cs"/>
              </a:rPr>
              <a:t>CoPilot</a:t>
            </a:r>
            <a:r>
              <a:rPr lang="hr-HR" sz="1200" kern="1200" dirty="0">
                <a:solidFill>
                  <a:schemeClr val="tx1"/>
                </a:solidFill>
                <a:latin typeface="+mn-lt"/>
                <a:ea typeface="+mn-ea"/>
                <a:cs typeface="+mn-cs"/>
              </a:rPr>
              <a:t>    3.9</a:t>
            </a:r>
            <a:endParaRPr lang="en-US" sz="1200" kern="1200" dirty="0">
              <a:solidFill>
                <a:schemeClr val="tx1"/>
              </a:solidFill>
              <a:latin typeface="+mn-lt"/>
              <a:ea typeface="+mn-ea"/>
              <a:cs typeface="+mn-cs"/>
            </a:endParaRPr>
          </a:p>
          <a:p>
            <a:pPr marL="0" marR="0" indent="0" algn="l" defTabSz="914400" rtl="0" eaLnBrk="1" fontAlgn="auto" latinLnBrk="0" hangingPunct="1">
              <a:spcBef>
                <a:spcPts val="0"/>
              </a:spcBef>
              <a:spcAft>
                <a:spcPts val="0"/>
              </a:spcAft>
            </a:pPr>
            <a:r>
              <a:rPr lang="en-US" sz="1200" kern="1200" dirty="0" err="1">
                <a:solidFill>
                  <a:schemeClr val="tx1"/>
                </a:solidFill>
                <a:latin typeface="+mn-lt"/>
                <a:ea typeface="+mn-ea"/>
                <a:cs typeface="+mn-cs"/>
              </a:rPr>
              <a:t>Navmii</a:t>
            </a:r>
            <a:r>
              <a:rPr lang="hr-HR" sz="1200" kern="1200" dirty="0">
                <a:solidFill>
                  <a:schemeClr val="tx1"/>
                </a:solidFill>
                <a:latin typeface="+mn-lt"/>
                <a:ea typeface="+mn-ea"/>
                <a:cs typeface="+mn-cs"/>
              </a:rPr>
              <a:t>   3.8</a:t>
            </a:r>
          </a:p>
          <a:p>
            <a:pPr marL="0" marR="0" indent="0" algn="l" rtl="0" eaLnBrk="1" fontAlgn="auto" latinLnBrk="0" hangingPunct="1">
              <a:spcBef>
                <a:spcPts val="0"/>
              </a:spcBef>
              <a:spcAft>
                <a:spcPts val="0"/>
              </a:spcAft>
            </a:pPr>
            <a:endParaRPr lang="hr-HR" sz="1800" b="1" i="0" u="none" strike="noStrike" kern="1200" dirty="0">
              <a:solidFill>
                <a:srgbClr val="000000"/>
              </a:solidFill>
              <a:effectLst/>
              <a:latin typeface="Bahnschrift SemiBold" panose="020B0502040204020203" pitchFamily="34" charset="0"/>
            </a:endParaRPr>
          </a:p>
          <a:p>
            <a:pPr marL="0" marR="0" indent="0" algn="l" rtl="0" eaLnBrk="1" fontAlgn="auto" latinLnBrk="0" hangingPunct="1">
              <a:spcBef>
                <a:spcPts val="0"/>
              </a:spcBef>
              <a:spcAft>
                <a:spcPts val="0"/>
              </a:spcAft>
            </a:pPr>
            <a:endParaRPr lang="en-US" sz="1800" b="0" i="0" u="none" strike="noStrike" dirty="0">
              <a:effectLst/>
              <a:latin typeface="Arial" panose="020B0604020202020204" pitchFamily="34" charset="0"/>
            </a:endParaRPr>
          </a:p>
          <a:p>
            <a:endParaRPr lang="hr-HR" dirty="0"/>
          </a:p>
          <a:p>
            <a:endParaRPr lang="en-US" dirty="0"/>
          </a:p>
          <a:p>
            <a:endParaRPr lang="en-US" dirty="0"/>
          </a:p>
        </p:txBody>
      </p:sp>
      <p:sp>
        <p:nvSpPr>
          <p:cNvPr id="4" name="Slide Number Placeholder 3"/>
          <p:cNvSpPr>
            <a:spLocks noGrp="1"/>
          </p:cNvSpPr>
          <p:nvPr>
            <p:ph type="sldNum" sz="quarter" idx="5"/>
          </p:nvPr>
        </p:nvSpPr>
        <p:spPr/>
        <p:txBody>
          <a:bodyPr/>
          <a:lstStyle/>
          <a:p>
            <a:fld id="{BE24E1CA-85E9-4EE0-A125-619E6611798F}" type="slidenum">
              <a:rPr lang="en-US" smtClean="0"/>
              <a:t>13</a:t>
            </a:fld>
            <a:endParaRPr lang="en-US"/>
          </a:p>
        </p:txBody>
      </p:sp>
    </p:spTree>
    <p:extLst>
      <p:ext uri="{BB962C8B-B14F-4D97-AF65-F5344CB8AC3E}">
        <p14:creationId xmlns:p14="http://schemas.microsoft.com/office/powerpoint/2010/main" val="1381406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err="1"/>
              <a:t>Compared</a:t>
            </a:r>
            <a:r>
              <a:rPr lang="hr-HR" dirty="0"/>
              <a:t> to </a:t>
            </a:r>
            <a:r>
              <a:rPr lang="hr-HR" dirty="0" err="1"/>
              <a:t>the</a:t>
            </a:r>
            <a:r>
              <a:rPr lang="hr-HR" dirty="0"/>
              <a:t> </a:t>
            </a:r>
            <a:r>
              <a:rPr lang="hr-HR" dirty="0" err="1"/>
              <a:t>smaller</a:t>
            </a:r>
            <a:r>
              <a:rPr lang="hr-HR" dirty="0"/>
              <a:t> </a:t>
            </a:r>
            <a:r>
              <a:rPr lang="hr-HR" dirty="0" err="1"/>
              <a:t>apps</a:t>
            </a:r>
            <a:r>
              <a:rPr lang="hr-HR" dirty="0"/>
              <a:t>, </a:t>
            </a:r>
            <a:r>
              <a:rPr lang="hr-HR" dirty="0" err="1"/>
              <a:t>bigger</a:t>
            </a:r>
            <a:r>
              <a:rPr lang="hr-HR" dirty="0"/>
              <a:t> </a:t>
            </a:r>
            <a:r>
              <a:rPr lang="hr-HR" dirty="0" err="1"/>
              <a:t>apps</a:t>
            </a:r>
            <a:r>
              <a:rPr lang="hr-HR" dirty="0"/>
              <a:t> </a:t>
            </a:r>
            <a:r>
              <a:rPr lang="hr-HR" dirty="0" err="1"/>
              <a:t>have</a:t>
            </a:r>
            <a:r>
              <a:rPr lang="hr-HR" dirty="0"/>
              <a:t> </a:t>
            </a:r>
            <a:r>
              <a:rPr lang="hr-HR" dirty="0" err="1"/>
              <a:t>significantly</a:t>
            </a:r>
            <a:r>
              <a:rPr lang="hr-HR" dirty="0"/>
              <a:t> </a:t>
            </a:r>
            <a:r>
              <a:rPr lang="hr-HR" dirty="0" err="1"/>
              <a:t>higher</a:t>
            </a:r>
            <a:r>
              <a:rPr lang="hr-HR" dirty="0"/>
              <a:t> </a:t>
            </a:r>
            <a:r>
              <a:rPr lang="hr-HR" dirty="0" err="1"/>
              <a:t>average</a:t>
            </a:r>
            <a:r>
              <a:rPr lang="hr-HR" dirty="0"/>
              <a:t> star rating </a:t>
            </a:r>
            <a:r>
              <a:rPr lang="hr-HR" dirty="0" err="1"/>
              <a:t>which</a:t>
            </a:r>
            <a:r>
              <a:rPr lang="hr-HR" dirty="0"/>
              <a:t> </a:t>
            </a:r>
            <a:r>
              <a:rPr lang="hr-HR" dirty="0" err="1"/>
              <a:t>ranges</a:t>
            </a:r>
            <a:r>
              <a:rPr lang="hr-HR" dirty="0"/>
              <a:t> </a:t>
            </a:r>
            <a:r>
              <a:rPr lang="hr-HR" dirty="0" err="1"/>
              <a:t>from</a:t>
            </a:r>
            <a:r>
              <a:rPr lang="hr-HR" dirty="0"/>
              <a:t> 3.5 to 4.5.</a:t>
            </a:r>
          </a:p>
          <a:p>
            <a:r>
              <a:rPr lang="hr-HR" dirty="0" err="1"/>
              <a:t>Sygic</a:t>
            </a:r>
            <a:r>
              <a:rPr lang="hr-HR" dirty="0"/>
              <a:t>, </a:t>
            </a:r>
            <a:r>
              <a:rPr lang="hr-HR" dirty="0" err="1"/>
              <a:t>Mapsm.me</a:t>
            </a:r>
            <a:r>
              <a:rPr lang="hr-HR" dirty="0"/>
              <a:t> </a:t>
            </a:r>
            <a:r>
              <a:rPr lang="hr-HR" dirty="0" err="1"/>
              <a:t>and</a:t>
            </a:r>
            <a:r>
              <a:rPr lang="hr-HR" dirty="0"/>
              <a:t> Here </a:t>
            </a:r>
            <a:r>
              <a:rPr lang="hr-HR" dirty="0" err="1"/>
              <a:t>have</a:t>
            </a:r>
            <a:r>
              <a:rPr lang="hr-HR" dirty="0"/>
              <a:t> </a:t>
            </a:r>
            <a:r>
              <a:rPr lang="hr-HR" dirty="0" err="1"/>
              <a:t>significantly</a:t>
            </a:r>
            <a:r>
              <a:rPr lang="hr-HR" dirty="0"/>
              <a:t> </a:t>
            </a:r>
            <a:r>
              <a:rPr lang="hr-HR" dirty="0" err="1"/>
              <a:t>higher</a:t>
            </a:r>
            <a:r>
              <a:rPr lang="hr-HR" dirty="0"/>
              <a:t> </a:t>
            </a:r>
            <a:r>
              <a:rPr lang="hr-HR" dirty="0" err="1"/>
              <a:t>average</a:t>
            </a:r>
            <a:r>
              <a:rPr lang="hr-HR" dirty="0"/>
              <a:t> rating (4.0-4.5) </a:t>
            </a:r>
            <a:r>
              <a:rPr lang="hr-HR" dirty="0" err="1"/>
              <a:t>compared</a:t>
            </a:r>
            <a:r>
              <a:rPr lang="hr-HR" dirty="0"/>
              <a:t> to </a:t>
            </a:r>
            <a:r>
              <a:rPr lang="hr-HR" dirty="0" err="1"/>
              <a:t>Waze</a:t>
            </a:r>
            <a:r>
              <a:rPr lang="hr-HR" dirty="0"/>
              <a:t> (3.5).</a:t>
            </a:r>
          </a:p>
          <a:p>
            <a:r>
              <a:rPr lang="hr-HR" dirty="0"/>
              <a:t>Average rating is relatively stable for all aps, except for Here which </a:t>
            </a:r>
            <a:r>
              <a:rPr lang="hr-HR" dirty="0" err="1"/>
              <a:t>has</a:t>
            </a:r>
            <a:r>
              <a:rPr lang="hr-HR" dirty="0"/>
              <a:t> </a:t>
            </a:r>
            <a:r>
              <a:rPr lang="hr-HR" dirty="0" err="1"/>
              <a:t>experienced</a:t>
            </a:r>
            <a:r>
              <a:rPr lang="hr-HR" dirty="0"/>
              <a:t> slightly lower average star rating from 2018 to 2020</a:t>
            </a:r>
          </a:p>
          <a:p>
            <a:endParaRPr lang="hr-HR" dirty="0"/>
          </a:p>
          <a:p>
            <a:endParaRPr lang="hr-HR" dirty="0"/>
          </a:p>
          <a:p>
            <a:pPr marL="0" marR="0" lvl="0" indent="0" algn="l" defTabSz="914400" rtl="0" eaLnBrk="1" fontAlgn="auto" latinLnBrk="0" hangingPunct="1">
              <a:lnSpc>
                <a:spcPct val="100000"/>
              </a:lnSpc>
              <a:spcBef>
                <a:spcPts val="0"/>
              </a:spcBef>
              <a:spcAft>
                <a:spcPts val="0"/>
              </a:spcAft>
              <a:buClrTx/>
              <a:buSzTx/>
              <a:buFontTx/>
              <a:buNone/>
              <a:tabLst/>
              <a:defRPr/>
            </a:pPr>
            <a:r>
              <a:rPr lang="hr-HR" dirty="0" err="1"/>
              <a:t>Waze</a:t>
            </a:r>
            <a:r>
              <a:rPr lang="hr-HR" dirty="0"/>
              <a:t>  - </a:t>
            </a:r>
            <a:r>
              <a:rPr lang="hr-HR" dirty="0" err="1"/>
              <a:t>people</a:t>
            </a:r>
            <a:r>
              <a:rPr lang="hr-HR" dirty="0"/>
              <a:t> that leave comments leave significanlty more negative final review (stars). – </a:t>
            </a:r>
            <a:r>
              <a:rPr lang="hr-HR" dirty="0" err="1"/>
              <a:t>comparing</a:t>
            </a:r>
            <a:r>
              <a:rPr lang="hr-HR" dirty="0"/>
              <a:t> to </a:t>
            </a:r>
            <a:r>
              <a:rPr lang="hr-HR" dirty="0" err="1"/>
              <a:t>all</a:t>
            </a:r>
            <a:r>
              <a:rPr lang="hr-HR" dirty="0"/>
              <a:t> </a:t>
            </a:r>
            <a:r>
              <a:rPr lang="hr-HR" dirty="0" err="1"/>
              <a:t>users</a:t>
            </a:r>
            <a:r>
              <a:rPr lang="hr-HR" dirty="0"/>
              <a:t> </a:t>
            </a:r>
            <a:r>
              <a:rPr lang="hr-HR" dirty="0" err="1"/>
              <a:t>who</a:t>
            </a:r>
            <a:r>
              <a:rPr lang="hr-HR" dirty="0"/>
              <a:t> </a:t>
            </a:r>
            <a:r>
              <a:rPr lang="hr-HR" dirty="0" err="1"/>
              <a:t>rated</a:t>
            </a:r>
            <a:r>
              <a:rPr lang="hr-HR" dirty="0"/>
              <a:t> </a:t>
            </a:r>
            <a:r>
              <a:rPr lang="hr-HR" dirty="0" err="1"/>
              <a:t>the</a:t>
            </a:r>
            <a:r>
              <a:rPr lang="hr-HR" dirty="0"/>
              <a:t> </a:t>
            </a:r>
            <a:r>
              <a:rPr lang="hr-HR" dirty="0" err="1"/>
              <a:t>app</a:t>
            </a:r>
            <a:endParaRPr lang="hr-HR" dirty="0"/>
          </a:p>
          <a:p>
            <a:br>
              <a:rPr lang="hr-HR" dirty="0"/>
            </a:br>
            <a:r>
              <a:rPr lang="hr-HR" dirty="0"/>
              <a:t>Sygic, Maps.me - slightly</a:t>
            </a:r>
          </a:p>
          <a:p>
            <a:endParaRPr lang="hr-HR" dirty="0"/>
          </a:p>
          <a:p>
            <a:r>
              <a:rPr lang="hr-HR" dirty="0"/>
              <a:t>All apps reviews except Waze are in stagnation or down trend. </a:t>
            </a:r>
          </a:p>
          <a:p>
            <a:endParaRPr lang="hr-HR" sz="1200" kern="1200" dirty="0">
              <a:solidFill>
                <a:schemeClr val="tx1"/>
              </a:solidFill>
              <a:latin typeface="+mn-lt"/>
              <a:ea typeface="+mn-ea"/>
              <a:cs typeface="+mn-cs"/>
            </a:endParaRPr>
          </a:p>
          <a:p>
            <a:pPr marL="0" algn="l" rtl="0" eaLnBrk="1" fontAlgn="ctr" latinLnBrk="0" hangingPunct="1">
              <a:spcBef>
                <a:spcPts val="0"/>
              </a:spcBef>
              <a:spcAft>
                <a:spcPts val="0"/>
              </a:spcAft>
            </a:pPr>
            <a:r>
              <a:rPr lang="hr-HR" sz="1200" kern="1200" dirty="0" err="1">
                <a:solidFill>
                  <a:schemeClr val="tx1"/>
                </a:solidFill>
                <a:latin typeface="+mn-lt"/>
                <a:ea typeface="+mn-ea"/>
                <a:cs typeface="+mn-cs"/>
              </a:rPr>
              <a:t>Sygic</a:t>
            </a:r>
            <a:r>
              <a:rPr lang="hr-HR" sz="1200" kern="1200" dirty="0">
                <a:solidFill>
                  <a:schemeClr val="tx1"/>
                </a:solidFill>
                <a:latin typeface="+mn-lt"/>
                <a:ea typeface="+mn-ea"/>
                <a:cs typeface="+mn-cs"/>
              </a:rPr>
              <a:t>   4.6</a:t>
            </a:r>
            <a:endParaRPr lang="en-US" sz="1200" kern="1200" dirty="0">
              <a:solidFill>
                <a:schemeClr val="tx1"/>
              </a:solidFill>
              <a:latin typeface="+mn-lt"/>
              <a:ea typeface="+mn-ea"/>
              <a:cs typeface="+mn-cs"/>
            </a:endParaRPr>
          </a:p>
          <a:p>
            <a:pPr marL="0" algn="l" rtl="0" eaLnBrk="1" fontAlgn="ctr" latinLnBrk="0" hangingPunct="1">
              <a:spcBef>
                <a:spcPts val="0"/>
              </a:spcBef>
              <a:spcAft>
                <a:spcPts val="0"/>
              </a:spcAft>
            </a:pPr>
            <a:r>
              <a:rPr lang="hr-HR" sz="1200" kern="1200" dirty="0" err="1">
                <a:solidFill>
                  <a:schemeClr val="tx1"/>
                </a:solidFill>
                <a:latin typeface="+mn-lt"/>
                <a:ea typeface="+mn-ea"/>
                <a:cs typeface="+mn-cs"/>
              </a:rPr>
              <a:t>Maps.me</a:t>
            </a:r>
            <a:r>
              <a:rPr lang="hr-HR" sz="1200" kern="1200" dirty="0">
                <a:solidFill>
                  <a:schemeClr val="tx1"/>
                </a:solidFill>
                <a:latin typeface="+mn-lt"/>
                <a:ea typeface="+mn-ea"/>
                <a:cs typeface="+mn-cs"/>
              </a:rPr>
              <a:t>    4,6</a:t>
            </a:r>
            <a:endParaRPr lang="en-US" sz="1200" kern="1200" dirty="0">
              <a:solidFill>
                <a:schemeClr val="tx1"/>
              </a:solidFill>
              <a:latin typeface="+mn-lt"/>
              <a:ea typeface="+mn-ea"/>
              <a:cs typeface="+mn-cs"/>
            </a:endParaRPr>
          </a:p>
          <a:p>
            <a:pPr marL="0" algn="l" rtl="0" eaLnBrk="1" fontAlgn="ctr" latinLnBrk="0" hangingPunct="1">
              <a:spcBef>
                <a:spcPts val="0"/>
              </a:spcBef>
              <a:spcAft>
                <a:spcPts val="0"/>
              </a:spcAft>
            </a:pPr>
            <a:r>
              <a:rPr lang="hr-HR" sz="1200" kern="1200" dirty="0" err="1">
                <a:solidFill>
                  <a:schemeClr val="tx1"/>
                </a:solidFill>
                <a:latin typeface="+mn-lt"/>
                <a:ea typeface="+mn-ea"/>
                <a:cs typeface="+mn-cs"/>
              </a:rPr>
              <a:t>Waze</a:t>
            </a:r>
            <a:r>
              <a:rPr lang="hr-HR" sz="1200" kern="1200" dirty="0">
                <a:solidFill>
                  <a:schemeClr val="tx1"/>
                </a:solidFill>
                <a:latin typeface="+mn-lt"/>
                <a:ea typeface="+mn-ea"/>
                <a:cs typeface="+mn-cs"/>
              </a:rPr>
              <a:t>    4.3</a:t>
            </a:r>
            <a:endParaRPr lang="en-US" sz="1200" kern="1200" dirty="0">
              <a:solidFill>
                <a:schemeClr val="tx1"/>
              </a:solidFill>
              <a:latin typeface="+mn-lt"/>
              <a:ea typeface="+mn-ea"/>
              <a:cs typeface="+mn-cs"/>
            </a:endParaRPr>
          </a:p>
          <a:p>
            <a:pPr marL="0" marR="0" indent="0" algn="l" rtl="0" eaLnBrk="1" fontAlgn="auto" latinLnBrk="0" hangingPunct="1">
              <a:spcBef>
                <a:spcPts val="0"/>
              </a:spcBef>
              <a:spcAft>
                <a:spcPts val="0"/>
              </a:spcAft>
            </a:pPr>
            <a:r>
              <a:rPr lang="hr-HR" sz="1200" kern="1200" dirty="0">
                <a:solidFill>
                  <a:schemeClr val="tx1"/>
                </a:solidFill>
                <a:latin typeface="+mn-lt"/>
                <a:ea typeface="+mn-ea"/>
                <a:cs typeface="+mn-cs"/>
              </a:rPr>
              <a:t>Here    4.3</a:t>
            </a:r>
          </a:p>
          <a:p>
            <a:pPr marL="0" marR="0" indent="0" algn="l" rtl="0" eaLnBrk="1" fontAlgn="auto" latinLnBrk="0" hangingPunct="1">
              <a:spcBef>
                <a:spcPts val="0"/>
              </a:spcBef>
              <a:spcAft>
                <a:spcPts val="0"/>
              </a:spcAft>
            </a:pPr>
            <a:endParaRPr lang="hr-HR" sz="1800" b="1" i="0" u="none" strike="noStrike" kern="1200" dirty="0">
              <a:solidFill>
                <a:srgbClr val="000000"/>
              </a:solidFill>
              <a:effectLst/>
              <a:latin typeface="Bahnschrift SemiBold" panose="020B0502040204020203" pitchFamily="34" charset="0"/>
            </a:endParaRPr>
          </a:p>
          <a:p>
            <a:pPr marL="0" marR="0" indent="0" algn="l" rtl="0" eaLnBrk="1" fontAlgn="auto" latinLnBrk="0" hangingPunct="1">
              <a:spcBef>
                <a:spcPts val="0"/>
              </a:spcBef>
              <a:spcAft>
                <a:spcPts val="0"/>
              </a:spcAft>
            </a:pPr>
            <a:endParaRPr lang="en-US" sz="1800" b="0" i="0" u="none" strike="noStrike" dirty="0">
              <a:effectLst/>
              <a:latin typeface="Arial" panose="020B0604020202020204" pitchFamily="34" charset="0"/>
            </a:endParaRPr>
          </a:p>
          <a:p>
            <a:endParaRPr lang="hr-HR" dirty="0"/>
          </a:p>
          <a:p>
            <a:endParaRPr lang="hr-HR" dirty="0"/>
          </a:p>
          <a:p>
            <a:endParaRPr lang="en-US" dirty="0"/>
          </a:p>
        </p:txBody>
      </p:sp>
      <p:sp>
        <p:nvSpPr>
          <p:cNvPr id="4" name="Slide Number Placeholder 3"/>
          <p:cNvSpPr>
            <a:spLocks noGrp="1"/>
          </p:cNvSpPr>
          <p:nvPr>
            <p:ph type="sldNum" sz="quarter" idx="5"/>
          </p:nvPr>
        </p:nvSpPr>
        <p:spPr/>
        <p:txBody>
          <a:bodyPr/>
          <a:lstStyle/>
          <a:p>
            <a:fld id="{BE24E1CA-85E9-4EE0-A125-619E6611798F}" type="slidenum">
              <a:rPr lang="en-US" smtClean="0"/>
              <a:t>14</a:t>
            </a:fld>
            <a:endParaRPr lang="en-US"/>
          </a:p>
        </p:txBody>
      </p:sp>
    </p:spTree>
    <p:extLst>
      <p:ext uri="{BB962C8B-B14F-4D97-AF65-F5344CB8AC3E}">
        <p14:creationId xmlns:p14="http://schemas.microsoft.com/office/powerpoint/2010/main" val="2076598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err="1"/>
              <a:t>Polarity</a:t>
            </a:r>
            <a:r>
              <a:rPr lang="hr-HR" dirty="0"/>
              <a:t> </a:t>
            </a:r>
            <a:r>
              <a:rPr lang="hr-HR" dirty="0" err="1"/>
              <a:t>is</a:t>
            </a:r>
            <a:r>
              <a:rPr lang="hr-HR" dirty="0"/>
              <a:t> </a:t>
            </a:r>
            <a:r>
              <a:rPr lang="hr-HR" dirty="0" err="1"/>
              <a:t>measure</a:t>
            </a:r>
            <a:r>
              <a:rPr lang="hr-HR" dirty="0"/>
              <a:t> </a:t>
            </a:r>
            <a:r>
              <a:rPr lang="hr-HR" dirty="0" err="1"/>
              <a:t>which</a:t>
            </a:r>
            <a:r>
              <a:rPr lang="hr-HR" dirty="0"/>
              <a:t> </a:t>
            </a:r>
            <a:r>
              <a:rPr lang="hr-HR" dirty="0" err="1"/>
              <a:t>calculates</a:t>
            </a:r>
            <a:r>
              <a:rPr lang="hr-HR" dirty="0"/>
              <a:t> </a:t>
            </a:r>
            <a:r>
              <a:rPr lang="hr-HR" dirty="0" err="1"/>
              <a:t>share</a:t>
            </a:r>
            <a:r>
              <a:rPr lang="hr-HR" dirty="0"/>
              <a:t> </a:t>
            </a:r>
            <a:r>
              <a:rPr lang="hr-HR" dirty="0" err="1"/>
              <a:t>of</a:t>
            </a:r>
            <a:r>
              <a:rPr lang="hr-HR" dirty="0"/>
              <a:t> </a:t>
            </a:r>
            <a:r>
              <a:rPr lang="hr-HR" dirty="0" err="1"/>
              <a:t>positive</a:t>
            </a:r>
            <a:r>
              <a:rPr lang="hr-HR" dirty="0"/>
              <a:t> </a:t>
            </a:r>
            <a:r>
              <a:rPr lang="hr-HR" dirty="0" err="1"/>
              <a:t>and</a:t>
            </a:r>
            <a:r>
              <a:rPr lang="hr-HR" dirty="0"/>
              <a:t> negative </a:t>
            </a:r>
            <a:r>
              <a:rPr lang="hr-HR" dirty="0" err="1"/>
              <a:t>emotions</a:t>
            </a:r>
            <a:r>
              <a:rPr lang="hr-HR" dirty="0"/>
              <a:t> </a:t>
            </a:r>
            <a:r>
              <a:rPr lang="hr-HR" dirty="0" err="1"/>
              <a:t>present</a:t>
            </a:r>
            <a:r>
              <a:rPr lang="hr-HR" dirty="0"/>
              <a:t> </a:t>
            </a:r>
            <a:r>
              <a:rPr lang="hr-HR" dirty="0" err="1"/>
              <a:t>in</a:t>
            </a:r>
            <a:r>
              <a:rPr lang="hr-HR" dirty="0"/>
              <a:t> </a:t>
            </a:r>
            <a:r>
              <a:rPr lang="hr-HR" dirty="0" err="1"/>
              <a:t>the</a:t>
            </a:r>
            <a:r>
              <a:rPr lang="hr-HR" dirty="0"/>
              <a:t> </a:t>
            </a:r>
            <a:r>
              <a:rPr lang="hr-HR" dirty="0" err="1"/>
              <a:t>sample</a:t>
            </a:r>
            <a:r>
              <a:rPr lang="hr-HR" dirty="0"/>
              <a:t> </a:t>
            </a:r>
            <a:r>
              <a:rPr lang="hr-HR" dirty="0" err="1"/>
              <a:t>text</a:t>
            </a:r>
            <a:r>
              <a:rPr lang="hr-HR" dirty="0"/>
              <a:t>. </a:t>
            </a:r>
            <a:r>
              <a:rPr lang="hr-HR" dirty="0" err="1"/>
              <a:t>It</a:t>
            </a:r>
            <a:r>
              <a:rPr lang="hr-HR" dirty="0"/>
              <a:t> </a:t>
            </a:r>
            <a:r>
              <a:rPr lang="hr-HR" dirty="0" err="1"/>
              <a:t>ranges</a:t>
            </a:r>
            <a:r>
              <a:rPr lang="hr-HR" dirty="0"/>
              <a:t> </a:t>
            </a:r>
            <a:r>
              <a:rPr lang="hr-HR" dirty="0" err="1"/>
              <a:t>from</a:t>
            </a:r>
            <a:r>
              <a:rPr lang="hr-HR" dirty="0"/>
              <a:t> -1 (negative)  to +1 (</a:t>
            </a:r>
            <a:r>
              <a:rPr lang="hr-HR" dirty="0" err="1"/>
              <a:t>positive</a:t>
            </a:r>
            <a:r>
              <a:rPr lang="hr-HR" dirty="0"/>
              <a:t>).</a:t>
            </a:r>
          </a:p>
          <a:p>
            <a:r>
              <a:rPr lang="hr-HR" dirty="0" err="1"/>
              <a:t>Polarity</a:t>
            </a:r>
            <a:r>
              <a:rPr lang="hr-HR" dirty="0"/>
              <a:t> </a:t>
            </a:r>
            <a:r>
              <a:rPr lang="hr-HR" dirty="0" err="1"/>
              <a:t>of</a:t>
            </a:r>
            <a:r>
              <a:rPr lang="hr-HR" dirty="0"/>
              <a:t> </a:t>
            </a:r>
            <a:r>
              <a:rPr lang="hr-HR" dirty="0" err="1"/>
              <a:t>all</a:t>
            </a:r>
            <a:r>
              <a:rPr lang="hr-HR" dirty="0"/>
              <a:t> </a:t>
            </a:r>
            <a:r>
              <a:rPr lang="hr-HR" dirty="0" err="1"/>
              <a:t>smaller</a:t>
            </a:r>
            <a:r>
              <a:rPr lang="hr-HR" dirty="0"/>
              <a:t> </a:t>
            </a:r>
            <a:r>
              <a:rPr lang="hr-HR" dirty="0" err="1"/>
              <a:t>apps</a:t>
            </a:r>
            <a:r>
              <a:rPr lang="hr-HR" dirty="0"/>
              <a:t> </a:t>
            </a:r>
            <a:r>
              <a:rPr lang="hr-HR" dirty="0" err="1"/>
              <a:t>is</a:t>
            </a:r>
            <a:r>
              <a:rPr lang="hr-HR" dirty="0"/>
              <a:t> </a:t>
            </a:r>
            <a:r>
              <a:rPr lang="hr-HR" dirty="0" err="1"/>
              <a:t>very</a:t>
            </a:r>
            <a:r>
              <a:rPr lang="hr-HR" dirty="0"/>
              <a:t> </a:t>
            </a:r>
            <a:r>
              <a:rPr lang="hr-HR" dirty="0" err="1"/>
              <a:t>simillar</a:t>
            </a:r>
            <a:r>
              <a:rPr lang="hr-HR" dirty="0"/>
              <a:t> </a:t>
            </a:r>
            <a:r>
              <a:rPr lang="hr-HR" dirty="0" err="1"/>
              <a:t>and</a:t>
            </a:r>
            <a:r>
              <a:rPr lang="hr-HR" dirty="0"/>
              <a:t> </a:t>
            </a:r>
            <a:r>
              <a:rPr lang="hr-HR" dirty="0" err="1"/>
              <a:t>it</a:t>
            </a:r>
            <a:r>
              <a:rPr lang="hr-HR" dirty="0"/>
              <a:t> </a:t>
            </a:r>
            <a:r>
              <a:rPr lang="hr-HR" dirty="0" err="1"/>
              <a:t>is</a:t>
            </a:r>
            <a:r>
              <a:rPr lang="hr-HR" dirty="0"/>
              <a:t> on </a:t>
            </a:r>
            <a:r>
              <a:rPr lang="hr-HR" dirty="0" err="1"/>
              <a:t>the</a:t>
            </a:r>
            <a:r>
              <a:rPr lang="hr-HR" dirty="0"/>
              <a:t> </a:t>
            </a:r>
            <a:r>
              <a:rPr lang="hr-HR" dirty="0" err="1"/>
              <a:t>positive</a:t>
            </a:r>
            <a:r>
              <a:rPr lang="hr-HR" dirty="0"/>
              <a:t> side (</a:t>
            </a:r>
            <a:r>
              <a:rPr lang="hr-HR" dirty="0" err="1"/>
              <a:t>ranging</a:t>
            </a:r>
            <a:r>
              <a:rPr lang="hr-HR" dirty="0"/>
              <a:t> </a:t>
            </a:r>
            <a:r>
              <a:rPr lang="hr-HR" dirty="0" err="1"/>
              <a:t>from</a:t>
            </a:r>
            <a:r>
              <a:rPr lang="hr-HR" dirty="0"/>
              <a:t> 0.35 to 0.45) </a:t>
            </a:r>
            <a:r>
              <a:rPr lang="hr-HR" dirty="0" err="1"/>
              <a:t>and</a:t>
            </a:r>
            <a:r>
              <a:rPr lang="hr-HR" dirty="0"/>
              <a:t> </a:t>
            </a:r>
            <a:r>
              <a:rPr lang="hr-HR" dirty="0" err="1"/>
              <a:t>it</a:t>
            </a:r>
            <a:r>
              <a:rPr lang="hr-HR" dirty="0"/>
              <a:t> </a:t>
            </a:r>
            <a:r>
              <a:rPr lang="hr-HR" dirty="0" err="1"/>
              <a:t>is</a:t>
            </a:r>
            <a:r>
              <a:rPr lang="hr-HR" dirty="0"/>
              <a:t> </a:t>
            </a:r>
            <a:r>
              <a:rPr lang="hr-HR" dirty="0" err="1"/>
              <a:t>also</a:t>
            </a:r>
            <a:r>
              <a:rPr lang="hr-HR" dirty="0"/>
              <a:t> </a:t>
            </a:r>
            <a:r>
              <a:rPr lang="hr-HR" dirty="0" err="1"/>
              <a:t>stable</a:t>
            </a:r>
            <a:r>
              <a:rPr lang="hr-HR" dirty="0"/>
              <a:t> </a:t>
            </a:r>
            <a:r>
              <a:rPr lang="hr-HR" dirty="0" err="1"/>
              <a:t>in</a:t>
            </a:r>
            <a:r>
              <a:rPr lang="hr-HR" dirty="0"/>
              <a:t> </a:t>
            </a:r>
            <a:r>
              <a:rPr lang="hr-HR" dirty="0" err="1"/>
              <a:t>the</a:t>
            </a:r>
            <a:r>
              <a:rPr lang="hr-HR" dirty="0"/>
              <a:t> </a:t>
            </a:r>
            <a:r>
              <a:rPr lang="hr-HR" dirty="0" err="1"/>
              <a:t>last</a:t>
            </a:r>
            <a:r>
              <a:rPr lang="hr-HR" dirty="0"/>
              <a:t> 5 </a:t>
            </a:r>
            <a:r>
              <a:rPr lang="hr-HR" dirty="0" err="1"/>
              <a:t>years</a:t>
            </a:r>
            <a:r>
              <a:rPr lang="hr-HR" dirty="0"/>
              <a:t>.</a:t>
            </a:r>
          </a:p>
          <a:p>
            <a:r>
              <a:rPr lang="hr-HR" dirty="0"/>
              <a:t>**Note that standard deviation is also very high compared to the measured polarity, which means that polarity can vary a lot from the mean (having a lot of -1 and +1 reviews).</a:t>
            </a:r>
          </a:p>
          <a:p>
            <a:endParaRPr lang="hr-HR" dirty="0"/>
          </a:p>
          <a:p>
            <a:r>
              <a:rPr lang="hr-HR" dirty="0"/>
              <a:t>Give the definition of Polarity, tell how it’s made, explain subjectivity as well </a:t>
            </a:r>
            <a:r>
              <a:rPr lang="hr-HR" dirty="0">
                <a:sym typeface="Wingdings" panose="05000000000000000000" pitchFamily="2" charset="2"/>
              </a:rPr>
              <a:t> we used Textblob analysis</a:t>
            </a:r>
            <a:endParaRPr lang="hr-HR" dirty="0"/>
          </a:p>
          <a:p>
            <a:endParaRPr lang="hr-HR" dirty="0"/>
          </a:p>
          <a:p>
            <a:r>
              <a:rPr lang="hr-HR" dirty="0"/>
              <a:t>On the first look, we see that there are both, people that are giving positive, and people that are giving negative review. </a:t>
            </a:r>
          </a:p>
          <a:p>
            <a:endParaRPr lang="hr-HR" dirty="0"/>
          </a:p>
          <a:p>
            <a:endParaRPr lang="hr-HR" dirty="0"/>
          </a:p>
          <a:p>
            <a:r>
              <a:rPr lang="en-US" dirty="0">
                <a:hlinkClick r:id="rId3"/>
              </a:rPr>
              <a:t>https://stackoverflow.com/questions/34518570/how-are-sentiment-analysis-computed-in-blob</a:t>
            </a:r>
            <a:endParaRPr lang="hr-HR" dirty="0"/>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TextBlob</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NaiveBayesAnalyzer</a:t>
            </a:r>
            <a:r>
              <a:rPr lang="en-US" sz="1200" b="0" i="0" kern="1200" dirty="0">
                <a:solidFill>
                  <a:schemeClr val="tx1"/>
                </a:solidFill>
                <a:effectLst/>
                <a:latin typeface="+mn-lt"/>
                <a:ea typeface="+mn-ea"/>
                <a:cs typeface="+mn-cs"/>
              </a:rPr>
              <a:t> is apparently based on the Stanford NLTK. The Naive Bayes algorithm in general is explained here: </a:t>
            </a:r>
            <a:r>
              <a:rPr lang="en-US" sz="1200" b="0" i="0" u="sng" kern="1200" dirty="0">
                <a:solidFill>
                  <a:schemeClr val="tx1"/>
                </a:solidFill>
                <a:effectLst/>
                <a:latin typeface="+mn-lt"/>
                <a:ea typeface="+mn-ea"/>
                <a:cs typeface="+mn-cs"/>
                <a:hlinkClick r:id="rId4"/>
              </a:rPr>
              <a:t>A simple explanation of Naive Bayes Classification</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and its application to sentiment and objectivity is described here: </a:t>
            </a:r>
            <a:r>
              <a:rPr lang="en-US" sz="1200" b="0" i="0" u="sng" kern="1200" dirty="0">
                <a:solidFill>
                  <a:schemeClr val="tx1"/>
                </a:solidFill>
                <a:effectLst/>
                <a:latin typeface="+mn-lt"/>
                <a:ea typeface="+mn-ea"/>
                <a:cs typeface="+mn-cs"/>
                <a:hlinkClick r:id="rId5"/>
              </a:rPr>
              <a:t>http://nlp.stanford.edu/courses/cs224n/2009/fp/24.pdf</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Basically you're right that certain words will be labeled something like "40% positive / 60% negative" based on how they were used in some body of training data (for the Stanford NLTK, the training data was movie reviews). Then the scores of all words in your sentence get multiplied to produce the sentence score.</a:t>
            </a:r>
          </a:p>
          <a:p>
            <a:pPr fontAlgn="base"/>
            <a:r>
              <a:rPr lang="en-US" sz="1200" b="0" i="0" kern="1200" dirty="0">
                <a:solidFill>
                  <a:schemeClr val="tx1"/>
                </a:solidFill>
                <a:effectLst/>
                <a:latin typeface="+mn-lt"/>
                <a:ea typeface="+mn-ea"/>
                <a:cs typeface="+mn-cs"/>
              </a:rPr>
              <a:t>I haven't tested, but I expect that if the library returns exactly 0.0, then your sentence didn't contain any words that had a polarity in the NLTK training set. I suspect the researchers didn't include them because 1) they were too rare in the training data or</a:t>
            </a:r>
            <a:endParaRPr lang="hr-HR" sz="1200" b="0" i="0" kern="1200" dirty="0">
              <a:solidFill>
                <a:schemeClr val="tx1"/>
              </a:solidFill>
              <a:effectLst/>
              <a:latin typeface="+mn-lt"/>
              <a:ea typeface="+mn-ea"/>
              <a:cs typeface="+mn-cs"/>
            </a:endParaRPr>
          </a:p>
          <a:p>
            <a:pPr fontAlgn="base"/>
            <a:endParaRPr lang="hr-HR"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2) they were known to be meaningless (such as "the", "a", "and", etc.).</a:t>
            </a:r>
          </a:p>
          <a:p>
            <a:pPr fontAlgn="base"/>
            <a:r>
              <a:rPr lang="en-US" sz="1200" b="0" i="0" kern="1200" dirty="0">
                <a:solidFill>
                  <a:schemeClr val="tx1"/>
                </a:solidFill>
                <a:effectLst/>
                <a:latin typeface="+mn-lt"/>
                <a:ea typeface="+mn-ea"/>
                <a:cs typeface="+mn-cs"/>
              </a:rPr>
              <a:t>That goes for the Naive Bayes analyzer. Regarding the </a:t>
            </a:r>
            <a:r>
              <a:rPr lang="en-US" sz="1200" b="0" i="0" kern="1200" dirty="0" err="1">
                <a:solidFill>
                  <a:schemeClr val="tx1"/>
                </a:solidFill>
                <a:effectLst/>
                <a:latin typeface="+mn-lt"/>
                <a:ea typeface="+mn-ea"/>
                <a:cs typeface="+mn-cs"/>
              </a:rPr>
              <a:t>PatternAnalyzer</a:t>
            </a:r>
            <a:r>
              <a:rPr lang="en-US" sz="1200" b="0" i="0" kern="1200" dirty="0">
                <a:solidFill>
                  <a:schemeClr val="tx1"/>
                </a:solidFill>
                <a:effectLst/>
                <a:latin typeface="+mn-lt"/>
                <a:ea typeface="+mn-ea"/>
                <a:cs typeface="+mn-cs"/>
              </a:rPr>
              <a:t>, the </a:t>
            </a:r>
            <a:r>
              <a:rPr lang="en-US" sz="1200" b="0" i="0" kern="1200" dirty="0" err="1">
                <a:solidFill>
                  <a:schemeClr val="tx1"/>
                </a:solidFill>
                <a:effectLst/>
                <a:latin typeface="+mn-lt"/>
                <a:ea typeface="+mn-ea"/>
                <a:cs typeface="+mn-cs"/>
              </a:rPr>
              <a:t>TextBlob</a:t>
            </a:r>
            <a:r>
              <a:rPr lang="en-US" sz="1200" b="0" i="0" kern="1200" dirty="0">
                <a:solidFill>
                  <a:schemeClr val="tx1"/>
                </a:solidFill>
                <a:effectLst/>
                <a:latin typeface="+mn-lt"/>
                <a:ea typeface="+mn-ea"/>
                <a:cs typeface="+mn-cs"/>
              </a:rPr>
              <a:t> docs say it's based on the "pattern" library, but it doesn't seem to document how it works. I suspect something similar is happening though.</a:t>
            </a:r>
          </a:p>
          <a:p>
            <a:endParaRPr lang="en-US" dirty="0"/>
          </a:p>
          <a:p>
            <a:endParaRPr lang="hr-HR" dirty="0"/>
          </a:p>
          <a:p>
            <a:r>
              <a:rPr lang="hr-HR" dirty="0"/>
              <a:t>Std of polarity is more or less equal among all analyzed apps. Trends are stable.</a:t>
            </a:r>
          </a:p>
          <a:p>
            <a:endParaRPr lang="hr-HR" dirty="0"/>
          </a:p>
          <a:p>
            <a:r>
              <a:rPr lang="hr-HR" dirty="0"/>
              <a:t>But Mean of Polarity is going down for all 4 on graph - results are compatibile with results from previous variable - stars.</a:t>
            </a:r>
          </a:p>
          <a:p>
            <a:endParaRPr lang="hr-HR" dirty="0"/>
          </a:p>
          <a:p>
            <a:endParaRPr lang="hr-HR" dirty="0"/>
          </a:p>
        </p:txBody>
      </p:sp>
      <p:sp>
        <p:nvSpPr>
          <p:cNvPr id="4" name="Slide Number Placeholder 3"/>
          <p:cNvSpPr>
            <a:spLocks noGrp="1"/>
          </p:cNvSpPr>
          <p:nvPr>
            <p:ph type="sldNum" sz="quarter" idx="5"/>
          </p:nvPr>
        </p:nvSpPr>
        <p:spPr/>
        <p:txBody>
          <a:bodyPr/>
          <a:lstStyle/>
          <a:p>
            <a:fld id="{BE24E1CA-85E9-4EE0-A125-619E6611798F}" type="slidenum">
              <a:rPr lang="en-US" smtClean="0"/>
              <a:t>15</a:t>
            </a:fld>
            <a:endParaRPr lang="en-US"/>
          </a:p>
        </p:txBody>
      </p:sp>
    </p:spTree>
    <p:extLst>
      <p:ext uri="{BB962C8B-B14F-4D97-AF65-F5344CB8AC3E}">
        <p14:creationId xmlns:p14="http://schemas.microsoft.com/office/powerpoint/2010/main" val="22189962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err="1"/>
              <a:t>Polarity</a:t>
            </a:r>
            <a:r>
              <a:rPr lang="hr-HR" dirty="0"/>
              <a:t> </a:t>
            </a:r>
            <a:r>
              <a:rPr lang="hr-HR" dirty="0" err="1"/>
              <a:t>among</a:t>
            </a:r>
            <a:r>
              <a:rPr lang="hr-HR" dirty="0"/>
              <a:t> </a:t>
            </a:r>
            <a:r>
              <a:rPr lang="hr-HR" dirty="0" err="1"/>
              <a:t>bigger</a:t>
            </a:r>
            <a:r>
              <a:rPr lang="hr-HR" dirty="0"/>
              <a:t> </a:t>
            </a:r>
            <a:r>
              <a:rPr lang="hr-HR" dirty="0" err="1"/>
              <a:t>apps</a:t>
            </a:r>
            <a:r>
              <a:rPr lang="hr-HR" dirty="0"/>
              <a:t> </a:t>
            </a:r>
            <a:r>
              <a:rPr lang="hr-HR" dirty="0" err="1"/>
              <a:t>is</a:t>
            </a:r>
            <a:r>
              <a:rPr lang="hr-HR" dirty="0"/>
              <a:t> no </a:t>
            </a:r>
            <a:r>
              <a:rPr lang="hr-HR" dirty="0" err="1"/>
              <a:t>different</a:t>
            </a:r>
            <a:r>
              <a:rPr lang="hr-HR" dirty="0"/>
              <a:t> </a:t>
            </a:r>
            <a:r>
              <a:rPr lang="hr-HR" dirty="0" err="1"/>
              <a:t>than</a:t>
            </a:r>
            <a:r>
              <a:rPr lang="hr-HR" dirty="0"/>
              <a:t> </a:t>
            </a:r>
            <a:r>
              <a:rPr lang="hr-HR" dirty="0" err="1"/>
              <a:t>the</a:t>
            </a:r>
            <a:r>
              <a:rPr lang="hr-HR" dirty="0"/>
              <a:t> </a:t>
            </a:r>
            <a:r>
              <a:rPr lang="hr-HR" dirty="0" err="1"/>
              <a:t>previously</a:t>
            </a:r>
            <a:r>
              <a:rPr lang="hr-HR" dirty="0"/>
              <a:t> </a:t>
            </a:r>
            <a:r>
              <a:rPr lang="hr-HR" dirty="0" err="1"/>
              <a:t>shown</a:t>
            </a:r>
            <a:r>
              <a:rPr lang="hr-HR" dirty="0"/>
              <a:t> data </a:t>
            </a:r>
            <a:r>
              <a:rPr lang="hr-HR" dirty="0" err="1"/>
              <a:t>of</a:t>
            </a:r>
            <a:r>
              <a:rPr lang="hr-HR" dirty="0"/>
              <a:t> </a:t>
            </a:r>
            <a:r>
              <a:rPr lang="hr-HR" dirty="0" err="1"/>
              <a:t>polarity</a:t>
            </a:r>
            <a:r>
              <a:rPr lang="hr-HR" dirty="0"/>
              <a:t> </a:t>
            </a:r>
            <a:r>
              <a:rPr lang="hr-HR" dirty="0" err="1"/>
              <a:t>among</a:t>
            </a:r>
            <a:r>
              <a:rPr lang="hr-HR" dirty="0"/>
              <a:t> </a:t>
            </a:r>
            <a:r>
              <a:rPr lang="hr-HR" dirty="0" err="1"/>
              <a:t>smaller</a:t>
            </a:r>
            <a:r>
              <a:rPr lang="hr-HR" dirty="0"/>
              <a:t> </a:t>
            </a:r>
            <a:r>
              <a:rPr lang="hr-HR" dirty="0" err="1"/>
              <a:t>aps</a:t>
            </a:r>
            <a:r>
              <a:rPr lang="hr-HR" dirty="0"/>
              <a:t>.</a:t>
            </a:r>
            <a:br>
              <a:rPr lang="hr-HR" dirty="0"/>
            </a:br>
            <a:r>
              <a:rPr lang="hr-HR" dirty="0" err="1"/>
              <a:t>It</a:t>
            </a:r>
            <a:r>
              <a:rPr lang="hr-HR" dirty="0"/>
              <a:t> </a:t>
            </a:r>
            <a:r>
              <a:rPr lang="hr-HR" dirty="0" err="1"/>
              <a:t>also</a:t>
            </a:r>
            <a:r>
              <a:rPr lang="hr-HR" dirty="0"/>
              <a:t> </a:t>
            </a:r>
            <a:r>
              <a:rPr lang="hr-HR" dirty="0" err="1"/>
              <a:t>has</a:t>
            </a:r>
            <a:r>
              <a:rPr lang="hr-HR" dirty="0"/>
              <a:t> </a:t>
            </a:r>
            <a:r>
              <a:rPr lang="hr-HR" dirty="0" err="1"/>
              <a:t>stable</a:t>
            </a:r>
            <a:r>
              <a:rPr lang="hr-HR" dirty="0"/>
              <a:t> trend </a:t>
            </a:r>
            <a:r>
              <a:rPr lang="hr-HR" dirty="0" err="1"/>
              <a:t>of</a:t>
            </a:r>
            <a:r>
              <a:rPr lang="hr-HR" dirty="0"/>
              <a:t> </a:t>
            </a:r>
            <a:r>
              <a:rPr lang="hr-HR" dirty="0" err="1"/>
              <a:t>average</a:t>
            </a:r>
            <a:r>
              <a:rPr lang="hr-HR" dirty="0"/>
              <a:t> </a:t>
            </a:r>
            <a:r>
              <a:rPr lang="hr-HR" dirty="0" err="1"/>
              <a:t>scores</a:t>
            </a:r>
            <a:r>
              <a:rPr lang="hr-HR" dirty="0"/>
              <a:t> </a:t>
            </a:r>
            <a:r>
              <a:rPr lang="hr-HR" dirty="0" err="1"/>
              <a:t>ranging</a:t>
            </a:r>
            <a:r>
              <a:rPr lang="hr-HR" dirty="0"/>
              <a:t> </a:t>
            </a:r>
            <a:r>
              <a:rPr lang="hr-HR" dirty="0" err="1"/>
              <a:t>from</a:t>
            </a:r>
            <a:r>
              <a:rPr lang="hr-HR" dirty="0"/>
              <a:t> 0.35 to 0.45.</a:t>
            </a:r>
          </a:p>
          <a:p>
            <a:pPr marL="0" marR="0" lvl="0" indent="0" algn="l" defTabSz="914400" rtl="0" eaLnBrk="1" fontAlgn="auto" latinLnBrk="0" hangingPunct="1">
              <a:lnSpc>
                <a:spcPct val="100000"/>
              </a:lnSpc>
              <a:spcBef>
                <a:spcPts val="0"/>
              </a:spcBef>
              <a:spcAft>
                <a:spcPts val="0"/>
              </a:spcAft>
              <a:buClrTx/>
              <a:buSzTx/>
              <a:buFontTx/>
              <a:buNone/>
              <a:tabLst/>
              <a:defRPr/>
            </a:pPr>
            <a:r>
              <a:rPr lang="hr-HR" dirty="0"/>
              <a:t>**Note </a:t>
            </a:r>
            <a:r>
              <a:rPr lang="hr-HR" dirty="0" err="1"/>
              <a:t>that</a:t>
            </a:r>
            <a:r>
              <a:rPr lang="hr-HR" dirty="0"/>
              <a:t> standard </a:t>
            </a:r>
            <a:r>
              <a:rPr lang="hr-HR" dirty="0" err="1"/>
              <a:t>deviation</a:t>
            </a:r>
            <a:r>
              <a:rPr lang="hr-HR" dirty="0"/>
              <a:t> </a:t>
            </a:r>
            <a:r>
              <a:rPr lang="hr-HR" dirty="0" err="1"/>
              <a:t>is</a:t>
            </a:r>
            <a:r>
              <a:rPr lang="hr-HR" dirty="0"/>
              <a:t> </a:t>
            </a:r>
            <a:r>
              <a:rPr lang="hr-HR" dirty="0" err="1"/>
              <a:t>also</a:t>
            </a:r>
            <a:r>
              <a:rPr lang="hr-HR" dirty="0"/>
              <a:t> </a:t>
            </a:r>
            <a:r>
              <a:rPr lang="hr-HR" dirty="0" err="1"/>
              <a:t>very</a:t>
            </a:r>
            <a:r>
              <a:rPr lang="hr-HR" dirty="0"/>
              <a:t> </a:t>
            </a:r>
            <a:r>
              <a:rPr lang="hr-HR" dirty="0" err="1"/>
              <a:t>high</a:t>
            </a:r>
            <a:r>
              <a:rPr lang="hr-HR" dirty="0"/>
              <a:t> </a:t>
            </a:r>
            <a:r>
              <a:rPr lang="hr-HR" dirty="0" err="1"/>
              <a:t>compared</a:t>
            </a:r>
            <a:r>
              <a:rPr lang="hr-HR" dirty="0"/>
              <a:t> to </a:t>
            </a:r>
            <a:r>
              <a:rPr lang="hr-HR" dirty="0" err="1"/>
              <a:t>the</a:t>
            </a:r>
            <a:r>
              <a:rPr lang="hr-HR" dirty="0"/>
              <a:t> </a:t>
            </a:r>
            <a:r>
              <a:rPr lang="hr-HR" dirty="0" err="1"/>
              <a:t>measured</a:t>
            </a:r>
            <a:r>
              <a:rPr lang="hr-HR" dirty="0"/>
              <a:t> </a:t>
            </a:r>
            <a:r>
              <a:rPr lang="hr-HR" dirty="0" err="1"/>
              <a:t>polarity</a:t>
            </a:r>
            <a:r>
              <a:rPr lang="hr-HR" dirty="0"/>
              <a:t>, </a:t>
            </a:r>
            <a:r>
              <a:rPr lang="hr-HR" dirty="0" err="1"/>
              <a:t>which</a:t>
            </a:r>
            <a:r>
              <a:rPr lang="hr-HR" dirty="0"/>
              <a:t> </a:t>
            </a:r>
            <a:r>
              <a:rPr lang="hr-HR" dirty="0" err="1"/>
              <a:t>means</a:t>
            </a:r>
            <a:r>
              <a:rPr lang="hr-HR" dirty="0"/>
              <a:t> </a:t>
            </a:r>
            <a:r>
              <a:rPr lang="hr-HR" dirty="0" err="1"/>
              <a:t>that</a:t>
            </a:r>
            <a:r>
              <a:rPr lang="hr-HR" dirty="0"/>
              <a:t> </a:t>
            </a:r>
            <a:r>
              <a:rPr lang="hr-HR" dirty="0" err="1"/>
              <a:t>polarity</a:t>
            </a:r>
            <a:r>
              <a:rPr lang="hr-HR" dirty="0"/>
              <a:t> </a:t>
            </a:r>
            <a:r>
              <a:rPr lang="hr-HR" dirty="0" err="1"/>
              <a:t>can</a:t>
            </a:r>
            <a:r>
              <a:rPr lang="hr-HR" dirty="0"/>
              <a:t> </a:t>
            </a:r>
            <a:r>
              <a:rPr lang="hr-HR" dirty="0" err="1"/>
              <a:t>vary</a:t>
            </a:r>
            <a:r>
              <a:rPr lang="hr-HR" dirty="0"/>
              <a:t> a </a:t>
            </a:r>
            <a:r>
              <a:rPr lang="hr-HR" dirty="0" err="1"/>
              <a:t>lot</a:t>
            </a:r>
            <a:r>
              <a:rPr lang="hr-HR" dirty="0"/>
              <a:t> </a:t>
            </a:r>
            <a:r>
              <a:rPr lang="hr-HR" dirty="0" err="1"/>
              <a:t>from</a:t>
            </a:r>
            <a:r>
              <a:rPr lang="hr-HR" dirty="0"/>
              <a:t> </a:t>
            </a:r>
            <a:r>
              <a:rPr lang="hr-HR" dirty="0" err="1"/>
              <a:t>the</a:t>
            </a:r>
            <a:r>
              <a:rPr lang="hr-HR" dirty="0"/>
              <a:t> </a:t>
            </a:r>
            <a:r>
              <a:rPr lang="hr-HR" dirty="0" err="1"/>
              <a:t>mean</a:t>
            </a:r>
            <a:r>
              <a:rPr lang="hr-HR" dirty="0"/>
              <a:t> (</a:t>
            </a:r>
            <a:r>
              <a:rPr lang="hr-HR" dirty="0" err="1"/>
              <a:t>having</a:t>
            </a:r>
            <a:r>
              <a:rPr lang="hr-HR" dirty="0"/>
              <a:t> a </a:t>
            </a:r>
            <a:r>
              <a:rPr lang="hr-HR" dirty="0" err="1"/>
              <a:t>lot</a:t>
            </a:r>
            <a:r>
              <a:rPr lang="hr-HR" dirty="0"/>
              <a:t> </a:t>
            </a:r>
            <a:r>
              <a:rPr lang="hr-HR" dirty="0" err="1"/>
              <a:t>of</a:t>
            </a:r>
            <a:r>
              <a:rPr lang="hr-HR" dirty="0"/>
              <a:t> -1 </a:t>
            </a:r>
            <a:r>
              <a:rPr lang="hr-HR" dirty="0" err="1"/>
              <a:t>and</a:t>
            </a:r>
            <a:r>
              <a:rPr lang="hr-HR" dirty="0"/>
              <a:t> +1 </a:t>
            </a:r>
            <a:r>
              <a:rPr lang="hr-HR" dirty="0" err="1"/>
              <a:t>reviews</a:t>
            </a:r>
            <a:r>
              <a:rPr lang="hr-H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hr-HR" dirty="0"/>
          </a:p>
          <a:p>
            <a:pPr marL="0" marR="0" lvl="0" indent="0" algn="l" defTabSz="914400" rtl="0" eaLnBrk="1" fontAlgn="auto" latinLnBrk="0" hangingPunct="1">
              <a:lnSpc>
                <a:spcPct val="100000"/>
              </a:lnSpc>
              <a:spcBef>
                <a:spcPts val="0"/>
              </a:spcBef>
              <a:spcAft>
                <a:spcPts val="0"/>
              </a:spcAft>
              <a:buClrTx/>
              <a:buSzTx/>
              <a:buFontTx/>
              <a:buNone/>
              <a:tabLst/>
              <a:defRPr/>
            </a:pPr>
            <a:r>
              <a:rPr lang="hr-HR" dirty="0"/>
              <a:t>All </a:t>
            </a:r>
            <a:r>
              <a:rPr lang="hr-HR" dirty="0" err="1"/>
              <a:t>big</a:t>
            </a:r>
            <a:r>
              <a:rPr lang="hr-HR" dirty="0"/>
              <a:t> </a:t>
            </a:r>
            <a:r>
              <a:rPr lang="hr-HR" dirty="0" err="1"/>
              <a:t>apps</a:t>
            </a:r>
            <a:r>
              <a:rPr lang="hr-HR" dirty="0"/>
              <a:t> are </a:t>
            </a:r>
            <a:r>
              <a:rPr lang="hr-HR" dirty="0" err="1"/>
              <a:t>following</a:t>
            </a:r>
            <a:r>
              <a:rPr lang="hr-HR" dirty="0"/>
              <a:t> </a:t>
            </a:r>
            <a:r>
              <a:rPr lang="hr-HR" dirty="0" err="1"/>
              <a:t>starts</a:t>
            </a:r>
            <a:r>
              <a:rPr lang="hr-HR" dirty="0"/>
              <a:t> data trend </a:t>
            </a:r>
            <a:r>
              <a:rPr lang="hr-HR" dirty="0" err="1"/>
              <a:t>in</a:t>
            </a:r>
            <a:r>
              <a:rPr lang="hr-HR" dirty="0"/>
              <a:t> </a:t>
            </a:r>
            <a:r>
              <a:rPr lang="hr-HR" dirty="0" err="1"/>
              <a:t>polarity</a:t>
            </a:r>
            <a:r>
              <a:rPr lang="hr-HR" dirty="0"/>
              <a:t>, </a:t>
            </a:r>
            <a:r>
              <a:rPr lang="hr-HR" dirty="0" err="1"/>
              <a:t>hence</a:t>
            </a:r>
            <a:r>
              <a:rPr lang="hr-HR" dirty="0"/>
              <a:t> </a:t>
            </a:r>
            <a:r>
              <a:rPr lang="hr-HR" dirty="0" err="1"/>
              <a:t>waze</a:t>
            </a:r>
            <a:r>
              <a:rPr lang="hr-HR" dirty="0"/>
              <a:t> </a:t>
            </a:r>
            <a:r>
              <a:rPr lang="hr-HR" dirty="0" err="1"/>
              <a:t>polarity</a:t>
            </a:r>
            <a:r>
              <a:rPr lang="hr-HR" dirty="0"/>
              <a:t> </a:t>
            </a:r>
            <a:r>
              <a:rPr lang="hr-HR" dirty="0" err="1"/>
              <a:t>is</a:t>
            </a:r>
            <a:r>
              <a:rPr lang="hr-HR" dirty="0"/>
              <a:t> </a:t>
            </a:r>
            <a:r>
              <a:rPr lang="hr-HR" dirty="0" err="1"/>
              <a:t>growing</a:t>
            </a:r>
            <a:r>
              <a:rPr lang="hr-HR" dirty="0"/>
              <a:t>, </a:t>
            </a:r>
            <a:r>
              <a:rPr lang="hr-HR" dirty="0" err="1"/>
              <a:t>while</a:t>
            </a:r>
            <a:r>
              <a:rPr lang="hr-HR" dirty="0"/>
              <a:t> </a:t>
            </a:r>
            <a:r>
              <a:rPr lang="hr-HR" dirty="0" err="1"/>
              <a:t>Sygic</a:t>
            </a:r>
            <a:r>
              <a:rPr lang="hr-HR" dirty="0"/>
              <a:t> </a:t>
            </a:r>
            <a:r>
              <a:rPr lang="hr-HR" dirty="0" err="1"/>
              <a:t>and</a:t>
            </a:r>
            <a:r>
              <a:rPr lang="hr-HR" dirty="0"/>
              <a:t> </a:t>
            </a:r>
            <a:r>
              <a:rPr lang="hr-HR" dirty="0" err="1"/>
              <a:t>especially</a:t>
            </a:r>
            <a:r>
              <a:rPr lang="hr-HR" dirty="0"/>
              <a:t> Here are </a:t>
            </a:r>
            <a:r>
              <a:rPr lang="hr-HR" dirty="0" err="1"/>
              <a:t>in</a:t>
            </a:r>
            <a:r>
              <a:rPr lang="hr-HR" dirty="0"/>
              <a:t> </a:t>
            </a:r>
            <a:r>
              <a:rPr lang="hr-HR" dirty="0" err="1"/>
              <a:t>decreasing</a:t>
            </a:r>
            <a:r>
              <a:rPr lang="hr-HR" dirty="0"/>
              <a:t> trend.</a:t>
            </a:r>
          </a:p>
          <a:p>
            <a:endParaRPr lang="en-US" dirty="0"/>
          </a:p>
        </p:txBody>
      </p:sp>
      <p:sp>
        <p:nvSpPr>
          <p:cNvPr id="4" name="Slide Number Placeholder 3"/>
          <p:cNvSpPr>
            <a:spLocks noGrp="1"/>
          </p:cNvSpPr>
          <p:nvPr>
            <p:ph type="sldNum" sz="quarter" idx="5"/>
          </p:nvPr>
        </p:nvSpPr>
        <p:spPr/>
        <p:txBody>
          <a:bodyPr/>
          <a:lstStyle/>
          <a:p>
            <a:fld id="{BE24E1CA-85E9-4EE0-A125-619E6611798F}" type="slidenum">
              <a:rPr lang="en-US" smtClean="0"/>
              <a:t>16</a:t>
            </a:fld>
            <a:endParaRPr lang="en-US"/>
          </a:p>
        </p:txBody>
      </p:sp>
    </p:spTree>
    <p:extLst>
      <p:ext uri="{BB962C8B-B14F-4D97-AF65-F5344CB8AC3E}">
        <p14:creationId xmlns:p14="http://schemas.microsoft.com/office/powerpoint/2010/main" val="3245565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a:t>As </a:t>
            </a:r>
            <a:r>
              <a:rPr lang="hr-HR" dirty="0" err="1"/>
              <a:t>expected</a:t>
            </a:r>
            <a:r>
              <a:rPr lang="hr-HR" dirty="0"/>
              <a:t>, sentiment </a:t>
            </a:r>
            <a:r>
              <a:rPr lang="hr-HR" dirty="0" err="1"/>
              <a:t>increases</a:t>
            </a:r>
            <a:r>
              <a:rPr lang="hr-HR" dirty="0"/>
              <a:t> </a:t>
            </a:r>
            <a:r>
              <a:rPr lang="hr-HR" dirty="0" err="1"/>
              <a:t>with</a:t>
            </a:r>
            <a:r>
              <a:rPr lang="hr-HR" dirty="0"/>
              <a:t> a </a:t>
            </a:r>
            <a:r>
              <a:rPr lang="hr-HR" dirty="0" err="1"/>
              <a:t>higher</a:t>
            </a:r>
            <a:r>
              <a:rPr lang="hr-HR" dirty="0"/>
              <a:t> rating.</a:t>
            </a:r>
          </a:p>
          <a:p>
            <a:endParaRPr lang="hr-HR" dirty="0"/>
          </a:p>
          <a:p>
            <a:pPr marL="0" marR="0" lvl="0" indent="0" algn="l" defTabSz="914400" rtl="0" eaLnBrk="1" fontAlgn="auto" latinLnBrk="0" hangingPunct="1">
              <a:lnSpc>
                <a:spcPct val="100000"/>
              </a:lnSpc>
              <a:spcBef>
                <a:spcPts val="0"/>
              </a:spcBef>
              <a:spcAft>
                <a:spcPts val="0"/>
              </a:spcAft>
              <a:buClrTx/>
              <a:buSzTx/>
              <a:buFontTx/>
              <a:buNone/>
              <a:tabLst/>
              <a:defRPr/>
            </a:pPr>
            <a:r>
              <a:rPr lang="hr-HR" dirty="0"/>
              <a:t>All are logical except Genius Maps - ok, because of small sample in that app. </a:t>
            </a:r>
            <a:endParaRPr lang="en-US" dirty="0"/>
          </a:p>
          <a:p>
            <a:endParaRPr lang="en-US" dirty="0"/>
          </a:p>
        </p:txBody>
      </p:sp>
      <p:sp>
        <p:nvSpPr>
          <p:cNvPr id="4" name="Slide Number Placeholder 3"/>
          <p:cNvSpPr>
            <a:spLocks noGrp="1"/>
          </p:cNvSpPr>
          <p:nvPr>
            <p:ph type="sldNum" sz="quarter" idx="5"/>
          </p:nvPr>
        </p:nvSpPr>
        <p:spPr/>
        <p:txBody>
          <a:bodyPr/>
          <a:lstStyle/>
          <a:p>
            <a:fld id="{08360549-C73E-4877-ABD7-CA743B88115C}" type="slidenum">
              <a:rPr lang="en-US" smtClean="0"/>
              <a:t>17</a:t>
            </a:fld>
            <a:endParaRPr lang="en-US"/>
          </a:p>
        </p:txBody>
      </p:sp>
    </p:spTree>
    <p:extLst>
      <p:ext uri="{BB962C8B-B14F-4D97-AF65-F5344CB8AC3E}">
        <p14:creationId xmlns:p14="http://schemas.microsoft.com/office/powerpoint/2010/main" val="138227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a:t>Similar conclusion for bigger apps, where 3 star reviews also have a negative sentiment rating.</a:t>
            </a:r>
          </a:p>
          <a:p>
            <a:r>
              <a:rPr lang="hr-HR" dirty="0" err="1"/>
              <a:t>Average</a:t>
            </a:r>
            <a:r>
              <a:rPr lang="hr-HR" dirty="0"/>
              <a:t> sentiment </a:t>
            </a:r>
            <a:r>
              <a:rPr lang="hr-HR" dirty="0" err="1"/>
              <a:t>score</a:t>
            </a:r>
            <a:r>
              <a:rPr lang="hr-HR" dirty="0"/>
              <a:t> for </a:t>
            </a:r>
            <a:r>
              <a:rPr lang="hr-HR" dirty="0" err="1"/>
              <a:t>Waze</a:t>
            </a:r>
            <a:r>
              <a:rPr lang="hr-HR" dirty="0"/>
              <a:t> 5 star </a:t>
            </a:r>
            <a:r>
              <a:rPr lang="hr-HR" dirty="0" err="1"/>
              <a:t>reviews</a:t>
            </a:r>
            <a:r>
              <a:rPr lang="hr-HR" dirty="0"/>
              <a:t> </a:t>
            </a:r>
            <a:r>
              <a:rPr lang="hr-HR" dirty="0" err="1"/>
              <a:t>is</a:t>
            </a:r>
            <a:r>
              <a:rPr lang="hr-HR" dirty="0"/>
              <a:t> </a:t>
            </a:r>
            <a:r>
              <a:rPr lang="hr-HR" dirty="0" err="1"/>
              <a:t>slightly</a:t>
            </a:r>
            <a:r>
              <a:rPr lang="hr-HR" dirty="0"/>
              <a:t> </a:t>
            </a:r>
            <a:r>
              <a:rPr lang="hr-HR" dirty="0" err="1"/>
              <a:t>lower</a:t>
            </a:r>
            <a:r>
              <a:rPr lang="hr-HR" dirty="0"/>
              <a:t> </a:t>
            </a:r>
            <a:r>
              <a:rPr lang="hr-HR" dirty="0" err="1"/>
              <a:t>compared</a:t>
            </a:r>
            <a:r>
              <a:rPr lang="hr-HR" dirty="0"/>
              <a:t> to </a:t>
            </a:r>
            <a:r>
              <a:rPr lang="hr-HR" dirty="0" err="1"/>
              <a:t>other</a:t>
            </a:r>
            <a:r>
              <a:rPr lang="hr-HR" dirty="0"/>
              <a:t> </a:t>
            </a:r>
            <a:r>
              <a:rPr lang="hr-HR" dirty="0" err="1"/>
              <a:t>bigger</a:t>
            </a:r>
            <a:r>
              <a:rPr lang="hr-HR" dirty="0"/>
              <a:t> </a:t>
            </a:r>
            <a:r>
              <a:rPr lang="hr-HR" dirty="0" err="1"/>
              <a:t>apps</a:t>
            </a:r>
            <a:r>
              <a:rPr lang="hr-HR" dirty="0"/>
              <a:t>.</a:t>
            </a:r>
            <a:endParaRPr lang="en-US" dirty="0"/>
          </a:p>
        </p:txBody>
      </p:sp>
      <p:sp>
        <p:nvSpPr>
          <p:cNvPr id="4" name="Slide Number Placeholder 3"/>
          <p:cNvSpPr>
            <a:spLocks noGrp="1"/>
          </p:cNvSpPr>
          <p:nvPr>
            <p:ph type="sldNum" sz="quarter" idx="5"/>
          </p:nvPr>
        </p:nvSpPr>
        <p:spPr/>
        <p:txBody>
          <a:bodyPr/>
          <a:lstStyle/>
          <a:p>
            <a:fld id="{08360549-C73E-4877-ABD7-CA743B88115C}" type="slidenum">
              <a:rPr lang="en-US" smtClean="0"/>
              <a:t>18</a:t>
            </a:fld>
            <a:endParaRPr lang="en-US"/>
          </a:p>
        </p:txBody>
      </p:sp>
    </p:spTree>
    <p:extLst>
      <p:ext uri="{BB962C8B-B14F-4D97-AF65-F5344CB8AC3E}">
        <p14:creationId xmlns:p14="http://schemas.microsoft.com/office/powerpoint/2010/main" val="317156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a:t>Sentiment is stable throughout the year for all 4 apps.</a:t>
            </a:r>
          </a:p>
          <a:p>
            <a:endParaRPr lang="hr-HR" dirty="0"/>
          </a:p>
          <a:p>
            <a:pPr marL="0" marR="0" lvl="0" indent="0" algn="l" defTabSz="914400" rtl="0" eaLnBrk="1" fontAlgn="auto" latinLnBrk="0" hangingPunct="1">
              <a:lnSpc>
                <a:spcPct val="100000"/>
              </a:lnSpc>
              <a:spcBef>
                <a:spcPts val="0"/>
              </a:spcBef>
              <a:spcAft>
                <a:spcPts val="0"/>
              </a:spcAft>
              <a:buClrTx/>
              <a:buSzTx/>
              <a:buFontTx/>
              <a:buNone/>
              <a:tabLst/>
              <a:defRPr/>
            </a:pPr>
            <a:r>
              <a:rPr lang="hr-HR" dirty="0"/>
              <a:t>No big differences.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hr-HR" dirty="0"/>
          </a:p>
          <a:p>
            <a:pPr marL="0" marR="0" lvl="0" indent="0" algn="l" defTabSz="914400" rtl="0" eaLnBrk="1" fontAlgn="auto" latinLnBrk="0" hangingPunct="1">
              <a:lnSpc>
                <a:spcPct val="100000"/>
              </a:lnSpc>
              <a:spcBef>
                <a:spcPts val="0"/>
              </a:spcBef>
              <a:spcAft>
                <a:spcPts val="0"/>
              </a:spcAft>
              <a:buClrTx/>
              <a:buSzTx/>
              <a:buFontTx/>
              <a:buNone/>
              <a:tabLst/>
              <a:defRPr/>
            </a:pPr>
            <a:r>
              <a:rPr lang="hr-HR" dirty="0" err="1"/>
              <a:t>Similar</a:t>
            </a:r>
            <a:r>
              <a:rPr lang="hr-HR" dirty="0"/>
              <a:t> </a:t>
            </a:r>
            <a:r>
              <a:rPr lang="hr-HR" dirty="0" err="1"/>
              <a:t>results</a:t>
            </a:r>
            <a:r>
              <a:rPr lang="hr-HR" dirty="0"/>
              <a:t> are </a:t>
            </a:r>
            <a:r>
              <a:rPr lang="hr-HR" dirty="0" err="1"/>
              <a:t>found</a:t>
            </a:r>
            <a:r>
              <a:rPr lang="hr-HR" dirty="0"/>
              <a:t> </a:t>
            </a:r>
            <a:r>
              <a:rPr lang="hr-HR" dirty="0" err="1"/>
              <a:t>in</a:t>
            </a:r>
            <a:r>
              <a:rPr lang="hr-HR" dirty="0"/>
              <a:t> </a:t>
            </a:r>
            <a:r>
              <a:rPr lang="hr-HR" dirty="0" err="1"/>
              <a:t>seasonalities</a:t>
            </a:r>
            <a:r>
              <a:rPr lang="hr-HR" dirty="0"/>
              <a:t> </a:t>
            </a:r>
            <a:r>
              <a:rPr lang="hr-HR" dirty="0" err="1"/>
              <a:t>yearly</a:t>
            </a:r>
            <a:r>
              <a:rPr lang="hr-HR" dirty="0"/>
              <a:t> dana </a:t>
            </a:r>
            <a:r>
              <a:rPr lang="hr-HR" dirty="0" err="1"/>
              <a:t>in</a:t>
            </a:r>
            <a:r>
              <a:rPr lang="hr-HR" dirty="0"/>
              <a:t> </a:t>
            </a:r>
            <a:r>
              <a:rPr lang="hr-HR" dirty="0" err="1"/>
              <a:t>average</a:t>
            </a:r>
            <a:r>
              <a:rPr lang="hr-HR" dirty="0"/>
              <a:t> star rating</a:t>
            </a:r>
            <a:endParaRPr lang="en-US" dirty="0"/>
          </a:p>
          <a:p>
            <a:endParaRPr lang="hr-HR" dirty="0"/>
          </a:p>
          <a:p>
            <a:endParaRPr lang="en-US" dirty="0"/>
          </a:p>
        </p:txBody>
      </p:sp>
      <p:sp>
        <p:nvSpPr>
          <p:cNvPr id="4" name="Slide Number Placeholder 3"/>
          <p:cNvSpPr>
            <a:spLocks noGrp="1"/>
          </p:cNvSpPr>
          <p:nvPr>
            <p:ph type="sldNum" sz="quarter" idx="5"/>
          </p:nvPr>
        </p:nvSpPr>
        <p:spPr/>
        <p:txBody>
          <a:bodyPr/>
          <a:lstStyle/>
          <a:p>
            <a:fld id="{08360549-C73E-4877-ABD7-CA743B88115C}" type="slidenum">
              <a:rPr lang="en-US" smtClean="0"/>
              <a:t>19</a:t>
            </a:fld>
            <a:endParaRPr lang="en-US"/>
          </a:p>
        </p:txBody>
      </p:sp>
    </p:spTree>
    <p:extLst>
      <p:ext uri="{BB962C8B-B14F-4D97-AF65-F5344CB8AC3E}">
        <p14:creationId xmlns:p14="http://schemas.microsoft.com/office/powerpoint/2010/main" val="19835676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r-HR" dirty="0"/>
              <a:t>Sentiment </a:t>
            </a:r>
            <a:r>
              <a:rPr lang="hr-HR" dirty="0" err="1"/>
              <a:t>is</a:t>
            </a:r>
            <a:r>
              <a:rPr lang="hr-HR" dirty="0"/>
              <a:t> </a:t>
            </a:r>
            <a:r>
              <a:rPr lang="hr-HR" dirty="0" err="1"/>
              <a:t>stable</a:t>
            </a:r>
            <a:r>
              <a:rPr lang="hr-HR" dirty="0"/>
              <a:t> </a:t>
            </a:r>
            <a:r>
              <a:rPr lang="hr-HR" dirty="0" err="1"/>
              <a:t>throughout</a:t>
            </a:r>
            <a:r>
              <a:rPr lang="hr-HR" dirty="0"/>
              <a:t> </a:t>
            </a:r>
            <a:r>
              <a:rPr lang="hr-HR" dirty="0" err="1"/>
              <a:t>the</a:t>
            </a:r>
            <a:r>
              <a:rPr lang="hr-HR" dirty="0"/>
              <a:t> </a:t>
            </a:r>
            <a:r>
              <a:rPr lang="hr-HR" dirty="0" err="1"/>
              <a:t>year</a:t>
            </a:r>
            <a:r>
              <a:rPr lang="hr-HR" dirty="0"/>
              <a:t> for </a:t>
            </a:r>
            <a:r>
              <a:rPr lang="hr-HR" dirty="0" err="1"/>
              <a:t>all</a:t>
            </a:r>
            <a:r>
              <a:rPr lang="hr-HR" dirty="0"/>
              <a:t> 4 </a:t>
            </a:r>
            <a:r>
              <a:rPr lang="hr-HR" dirty="0" err="1"/>
              <a:t>apps</a:t>
            </a:r>
            <a:r>
              <a:rPr lang="hr-HR" dirty="0"/>
              <a:t>.</a:t>
            </a:r>
            <a:endParaRPr lang="en-US" dirty="0"/>
          </a:p>
          <a:p>
            <a:endParaRPr lang="en-US" dirty="0"/>
          </a:p>
        </p:txBody>
      </p:sp>
      <p:sp>
        <p:nvSpPr>
          <p:cNvPr id="4" name="Slide Number Placeholder 3"/>
          <p:cNvSpPr>
            <a:spLocks noGrp="1"/>
          </p:cNvSpPr>
          <p:nvPr>
            <p:ph type="sldNum" sz="quarter" idx="5"/>
          </p:nvPr>
        </p:nvSpPr>
        <p:spPr/>
        <p:txBody>
          <a:bodyPr/>
          <a:lstStyle/>
          <a:p>
            <a:fld id="{08360549-C73E-4877-ABD7-CA743B88115C}" type="slidenum">
              <a:rPr lang="en-US" smtClean="0"/>
              <a:t>20</a:t>
            </a:fld>
            <a:endParaRPr lang="en-US"/>
          </a:p>
        </p:txBody>
      </p:sp>
    </p:spTree>
    <p:extLst>
      <p:ext uri="{BB962C8B-B14F-4D97-AF65-F5344CB8AC3E}">
        <p14:creationId xmlns:p14="http://schemas.microsoft.com/office/powerpoint/2010/main" val="2272658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err="1"/>
              <a:t>Subjectivity</a:t>
            </a:r>
            <a:r>
              <a:rPr lang="hr-HR" dirty="0"/>
              <a:t> </a:t>
            </a:r>
            <a:r>
              <a:rPr lang="hr-HR" dirty="0" err="1"/>
              <a:t>is</a:t>
            </a:r>
            <a:r>
              <a:rPr lang="hr-HR" dirty="0"/>
              <a:t> a </a:t>
            </a:r>
            <a:r>
              <a:rPr lang="hr-HR" dirty="0" err="1"/>
              <a:t>measure</a:t>
            </a:r>
            <a:r>
              <a:rPr lang="hr-HR" dirty="0"/>
              <a:t> </a:t>
            </a:r>
            <a:r>
              <a:rPr lang="hr-HR" dirty="0" err="1"/>
              <a:t>which</a:t>
            </a:r>
            <a:r>
              <a:rPr lang="hr-HR" dirty="0"/>
              <a:t> </a:t>
            </a:r>
            <a:r>
              <a:rPr lang="hr-HR" dirty="0" err="1"/>
              <a:t>calculates</a:t>
            </a:r>
            <a:r>
              <a:rPr lang="hr-HR" dirty="0"/>
              <a:t> </a:t>
            </a:r>
            <a:r>
              <a:rPr lang="hr-HR" dirty="0" err="1"/>
              <a:t>the</a:t>
            </a:r>
            <a:r>
              <a:rPr lang="hr-HR" dirty="0"/>
              <a:t> </a:t>
            </a:r>
            <a:r>
              <a:rPr lang="hr-HR" dirty="0" err="1"/>
              <a:t>extent</a:t>
            </a:r>
            <a:r>
              <a:rPr lang="hr-HR" dirty="0"/>
              <a:t> personal </a:t>
            </a:r>
            <a:r>
              <a:rPr lang="hr-HR" dirty="0" err="1"/>
              <a:t>views</a:t>
            </a:r>
            <a:r>
              <a:rPr lang="hr-HR" dirty="0"/>
              <a:t> </a:t>
            </a:r>
            <a:r>
              <a:rPr lang="hr-HR" dirty="0" err="1"/>
              <a:t>or</a:t>
            </a:r>
            <a:r>
              <a:rPr lang="hr-HR" dirty="0"/>
              <a:t> </a:t>
            </a:r>
            <a:r>
              <a:rPr lang="hr-HR" dirty="0" err="1"/>
              <a:t>believes</a:t>
            </a:r>
            <a:r>
              <a:rPr lang="hr-HR" dirty="0"/>
              <a:t> are </a:t>
            </a:r>
            <a:r>
              <a:rPr lang="hr-HR" dirty="0" err="1"/>
              <a:t>expressed</a:t>
            </a:r>
            <a:r>
              <a:rPr lang="hr-HR" dirty="0"/>
              <a:t> </a:t>
            </a:r>
            <a:r>
              <a:rPr lang="hr-HR" dirty="0" err="1"/>
              <a:t>in</a:t>
            </a:r>
            <a:r>
              <a:rPr lang="hr-HR" dirty="0"/>
              <a:t> </a:t>
            </a:r>
            <a:r>
              <a:rPr lang="hr-HR" dirty="0" err="1"/>
              <a:t>the</a:t>
            </a:r>
            <a:r>
              <a:rPr lang="hr-HR" dirty="0"/>
              <a:t> </a:t>
            </a:r>
            <a:r>
              <a:rPr lang="hr-HR" dirty="0" err="1"/>
              <a:t>sample</a:t>
            </a:r>
            <a:r>
              <a:rPr lang="hr-HR" dirty="0"/>
              <a:t> </a:t>
            </a:r>
            <a:r>
              <a:rPr lang="hr-HR" dirty="0" err="1"/>
              <a:t>text</a:t>
            </a:r>
            <a:r>
              <a:rPr lang="hr-HR" dirty="0"/>
              <a:t>. </a:t>
            </a:r>
            <a:r>
              <a:rPr lang="hr-HR" dirty="0" err="1"/>
              <a:t>It</a:t>
            </a:r>
            <a:r>
              <a:rPr lang="hr-HR" dirty="0"/>
              <a:t> </a:t>
            </a:r>
            <a:r>
              <a:rPr lang="hr-HR" dirty="0" err="1"/>
              <a:t>also</a:t>
            </a:r>
            <a:r>
              <a:rPr lang="hr-HR" dirty="0"/>
              <a:t> </a:t>
            </a:r>
            <a:r>
              <a:rPr lang="hr-HR" dirty="0" err="1"/>
              <a:t>ranges</a:t>
            </a:r>
            <a:r>
              <a:rPr lang="hr-HR" dirty="0"/>
              <a:t> </a:t>
            </a:r>
            <a:r>
              <a:rPr lang="hr-HR" dirty="0" err="1"/>
              <a:t>from</a:t>
            </a:r>
            <a:r>
              <a:rPr lang="hr-HR" dirty="0"/>
              <a:t> 0 (</a:t>
            </a:r>
            <a:r>
              <a:rPr lang="hr-HR" dirty="0" err="1"/>
              <a:t>objective</a:t>
            </a:r>
            <a:r>
              <a:rPr lang="hr-HR" dirty="0"/>
              <a:t>) to +1 (</a:t>
            </a:r>
            <a:r>
              <a:rPr lang="hr-HR" dirty="0" err="1"/>
              <a:t>subjective</a:t>
            </a:r>
            <a:r>
              <a:rPr lang="hr-HR" dirty="0"/>
              <a:t>).</a:t>
            </a:r>
          </a:p>
          <a:p>
            <a:r>
              <a:rPr lang="hr-HR" dirty="0"/>
              <a:t>All four apps have reather subjetive reviews (arround 0.5) which is to be expected.</a:t>
            </a:r>
          </a:p>
          <a:p>
            <a:endParaRPr lang="hr-HR" dirty="0"/>
          </a:p>
          <a:p>
            <a:pPr marL="0" marR="0" lvl="0" indent="0" algn="l" defTabSz="914400" rtl="0" eaLnBrk="1" fontAlgn="auto" latinLnBrk="0" hangingPunct="1">
              <a:lnSpc>
                <a:spcPct val="100000"/>
              </a:lnSpc>
              <a:spcBef>
                <a:spcPts val="0"/>
              </a:spcBef>
              <a:spcAft>
                <a:spcPts val="0"/>
              </a:spcAft>
              <a:buClrTx/>
              <a:buSzTx/>
              <a:buFontTx/>
              <a:buNone/>
              <a:tabLst/>
              <a:defRPr/>
            </a:pPr>
            <a:r>
              <a:rPr lang="hr-HR" dirty="0"/>
              <a:t>As expected, there aren’t big differences on subjectivity </a:t>
            </a:r>
            <a:r>
              <a:rPr lang="hr-HR" dirty="0" err="1"/>
              <a:t>measure</a:t>
            </a:r>
            <a:r>
              <a:rPr lang="hr-HR"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hr-HR" dirty="0"/>
          </a:p>
          <a:p>
            <a:endParaRPr lang="hr-HR" dirty="0"/>
          </a:p>
          <a:p>
            <a:endParaRPr lang="hr-HR" dirty="0"/>
          </a:p>
          <a:p>
            <a:endParaRPr lang="en-US" dirty="0"/>
          </a:p>
        </p:txBody>
      </p:sp>
      <p:sp>
        <p:nvSpPr>
          <p:cNvPr id="4" name="Slide Number Placeholder 3"/>
          <p:cNvSpPr>
            <a:spLocks noGrp="1"/>
          </p:cNvSpPr>
          <p:nvPr>
            <p:ph type="sldNum" sz="quarter" idx="5"/>
          </p:nvPr>
        </p:nvSpPr>
        <p:spPr/>
        <p:txBody>
          <a:bodyPr/>
          <a:lstStyle/>
          <a:p>
            <a:fld id="{BE24E1CA-85E9-4EE0-A125-619E6611798F}" type="slidenum">
              <a:rPr lang="en-US" smtClean="0"/>
              <a:t>21</a:t>
            </a:fld>
            <a:endParaRPr lang="en-US"/>
          </a:p>
        </p:txBody>
      </p:sp>
    </p:spTree>
    <p:extLst>
      <p:ext uri="{BB962C8B-B14F-4D97-AF65-F5344CB8AC3E}">
        <p14:creationId xmlns:p14="http://schemas.microsoft.com/office/powerpoint/2010/main" val="2704674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360549-C73E-4877-ABD7-CA743B88115C}" type="slidenum">
              <a:rPr lang="en-US" smtClean="0"/>
              <a:t>3</a:t>
            </a:fld>
            <a:endParaRPr lang="en-US"/>
          </a:p>
        </p:txBody>
      </p:sp>
    </p:spTree>
    <p:extLst>
      <p:ext uri="{BB962C8B-B14F-4D97-AF65-F5344CB8AC3E}">
        <p14:creationId xmlns:p14="http://schemas.microsoft.com/office/powerpoint/2010/main" val="33397607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err="1"/>
              <a:t>Simillar</a:t>
            </a:r>
            <a:r>
              <a:rPr lang="hr-HR" dirty="0"/>
              <a:t> to </a:t>
            </a:r>
            <a:r>
              <a:rPr lang="hr-HR" dirty="0" err="1"/>
              <a:t>the</a:t>
            </a:r>
            <a:r>
              <a:rPr lang="hr-HR" dirty="0"/>
              <a:t> </a:t>
            </a:r>
            <a:r>
              <a:rPr lang="hr-HR" dirty="0" err="1"/>
              <a:t>smaller</a:t>
            </a:r>
            <a:r>
              <a:rPr lang="hr-HR" dirty="0"/>
              <a:t> </a:t>
            </a:r>
            <a:r>
              <a:rPr lang="hr-HR" dirty="0" err="1"/>
              <a:t>apps</a:t>
            </a:r>
            <a:r>
              <a:rPr lang="hr-HR" dirty="0"/>
              <a:t>, </a:t>
            </a:r>
            <a:r>
              <a:rPr lang="hr-HR" dirty="0" err="1"/>
              <a:t>bigger</a:t>
            </a:r>
            <a:r>
              <a:rPr lang="hr-HR" dirty="0"/>
              <a:t> </a:t>
            </a:r>
            <a:r>
              <a:rPr lang="hr-HR" dirty="0" err="1"/>
              <a:t>apps</a:t>
            </a:r>
            <a:r>
              <a:rPr lang="hr-HR" dirty="0"/>
              <a:t> </a:t>
            </a:r>
            <a:r>
              <a:rPr lang="hr-HR" dirty="0" err="1"/>
              <a:t>also</a:t>
            </a:r>
            <a:r>
              <a:rPr lang="hr-HR" dirty="0"/>
              <a:t> </a:t>
            </a:r>
            <a:r>
              <a:rPr lang="hr-HR" dirty="0" err="1"/>
              <a:t>have</a:t>
            </a:r>
            <a:r>
              <a:rPr lang="hr-HR" dirty="0"/>
              <a:t> </a:t>
            </a:r>
            <a:r>
              <a:rPr lang="hr-HR" dirty="0" err="1"/>
              <a:t>reather</a:t>
            </a:r>
            <a:r>
              <a:rPr lang="hr-HR" dirty="0"/>
              <a:t> </a:t>
            </a:r>
            <a:r>
              <a:rPr lang="hr-HR" dirty="0" err="1"/>
              <a:t>subjective</a:t>
            </a:r>
            <a:r>
              <a:rPr lang="hr-HR" dirty="0"/>
              <a:t> </a:t>
            </a:r>
            <a:r>
              <a:rPr lang="hr-HR" dirty="0" err="1"/>
              <a:t>reviews</a:t>
            </a:r>
            <a:r>
              <a:rPr lang="hr-HR" dirty="0"/>
              <a:t> </a:t>
            </a:r>
            <a:r>
              <a:rPr lang="hr-HR" dirty="0" err="1"/>
              <a:t>with</a:t>
            </a:r>
            <a:r>
              <a:rPr lang="hr-HR" dirty="0"/>
              <a:t> no </a:t>
            </a:r>
            <a:r>
              <a:rPr lang="hr-HR" dirty="0" err="1"/>
              <a:t>big</a:t>
            </a:r>
            <a:r>
              <a:rPr lang="hr-HR" dirty="0"/>
              <a:t> </a:t>
            </a:r>
            <a:r>
              <a:rPr lang="hr-HR" dirty="0" err="1"/>
              <a:t>difference</a:t>
            </a:r>
            <a:r>
              <a:rPr lang="hr-HR" dirty="0"/>
              <a:t> </a:t>
            </a:r>
            <a:r>
              <a:rPr lang="hr-HR" dirty="0" err="1"/>
              <a:t>between</a:t>
            </a:r>
            <a:r>
              <a:rPr lang="hr-HR" dirty="0"/>
              <a:t> </a:t>
            </a:r>
            <a:r>
              <a:rPr lang="hr-HR" dirty="0" err="1"/>
              <a:t>them</a:t>
            </a:r>
            <a:r>
              <a:rPr lang="hr-HR" dirty="0"/>
              <a:t>.</a:t>
            </a:r>
          </a:p>
          <a:p>
            <a:endParaRPr lang="hr-HR" dirty="0"/>
          </a:p>
          <a:p>
            <a:pPr marL="0" marR="0" lvl="0" indent="0" algn="l" defTabSz="914400" rtl="0" eaLnBrk="1" fontAlgn="auto" latinLnBrk="0" hangingPunct="1">
              <a:lnSpc>
                <a:spcPct val="100000"/>
              </a:lnSpc>
              <a:spcBef>
                <a:spcPts val="0"/>
              </a:spcBef>
              <a:spcAft>
                <a:spcPts val="0"/>
              </a:spcAft>
              <a:buClrTx/>
              <a:buSzTx/>
              <a:buFontTx/>
              <a:buNone/>
              <a:tabLst/>
              <a:defRPr/>
            </a:pPr>
            <a:r>
              <a:rPr lang="hr-HR" dirty="0" err="1"/>
              <a:t>It’s</a:t>
            </a:r>
            <a:r>
              <a:rPr lang="hr-HR" dirty="0"/>
              <a:t> </a:t>
            </a:r>
            <a:r>
              <a:rPr lang="hr-HR" dirty="0" err="1"/>
              <a:t>interesting</a:t>
            </a:r>
            <a:r>
              <a:rPr lang="hr-HR" dirty="0"/>
              <a:t> </a:t>
            </a:r>
            <a:r>
              <a:rPr lang="hr-HR" dirty="0" err="1"/>
              <a:t>there</a:t>
            </a:r>
            <a:r>
              <a:rPr lang="hr-HR" dirty="0"/>
              <a:t> </a:t>
            </a:r>
            <a:r>
              <a:rPr lang="hr-HR" dirty="0" err="1"/>
              <a:t>is</a:t>
            </a:r>
            <a:r>
              <a:rPr lang="hr-HR" dirty="0"/>
              <a:t> no </a:t>
            </a:r>
            <a:r>
              <a:rPr lang="hr-HR" dirty="0" err="1"/>
              <a:t>significan</a:t>
            </a:r>
            <a:r>
              <a:rPr lang="hr-HR" dirty="0"/>
              <a:t> </a:t>
            </a:r>
            <a:r>
              <a:rPr lang="hr-HR" dirty="0" err="1"/>
              <a:t>difference</a:t>
            </a:r>
            <a:r>
              <a:rPr lang="hr-HR" dirty="0"/>
              <a:t> </a:t>
            </a:r>
            <a:r>
              <a:rPr lang="hr-HR" dirty="0" err="1"/>
              <a:t>between</a:t>
            </a:r>
            <a:r>
              <a:rPr lang="hr-HR" dirty="0"/>
              <a:t> </a:t>
            </a:r>
            <a:r>
              <a:rPr lang="hr-HR" dirty="0" err="1"/>
              <a:t>smaller</a:t>
            </a:r>
            <a:r>
              <a:rPr lang="hr-HR" dirty="0"/>
              <a:t> </a:t>
            </a:r>
            <a:r>
              <a:rPr lang="hr-HR" dirty="0" err="1"/>
              <a:t>and</a:t>
            </a:r>
            <a:r>
              <a:rPr lang="hr-HR" dirty="0"/>
              <a:t> </a:t>
            </a:r>
            <a:r>
              <a:rPr lang="hr-HR" dirty="0" err="1"/>
              <a:t>bigger</a:t>
            </a:r>
            <a:r>
              <a:rPr lang="hr-HR" dirty="0"/>
              <a:t> </a:t>
            </a:r>
            <a:r>
              <a:rPr lang="hr-HR" dirty="0" err="1"/>
              <a:t>apps</a:t>
            </a:r>
            <a:r>
              <a:rPr lang="hr-HR" dirty="0"/>
              <a:t> – </a:t>
            </a:r>
            <a:r>
              <a:rPr lang="hr-HR" dirty="0" err="1"/>
              <a:t>thus</a:t>
            </a:r>
            <a:r>
              <a:rPr lang="hr-HR" dirty="0"/>
              <a:t> </a:t>
            </a:r>
            <a:r>
              <a:rPr lang="hr-HR" dirty="0" err="1"/>
              <a:t>we</a:t>
            </a:r>
            <a:r>
              <a:rPr lang="hr-HR" dirty="0"/>
              <a:t> </a:t>
            </a:r>
            <a:r>
              <a:rPr lang="hr-HR" dirty="0" err="1"/>
              <a:t>can</a:t>
            </a:r>
            <a:r>
              <a:rPr lang="hr-HR" dirty="0"/>
              <a:t> </a:t>
            </a:r>
            <a:r>
              <a:rPr lang="hr-HR" dirty="0" err="1"/>
              <a:t>conclude</a:t>
            </a:r>
            <a:r>
              <a:rPr lang="hr-HR" dirty="0"/>
              <a:t> </a:t>
            </a:r>
            <a:r>
              <a:rPr lang="hr-HR" dirty="0" err="1"/>
              <a:t>that</a:t>
            </a:r>
            <a:r>
              <a:rPr lang="hr-HR" dirty="0"/>
              <a:t> </a:t>
            </a:r>
            <a:r>
              <a:rPr lang="hr-HR" dirty="0" err="1"/>
              <a:t>users</a:t>
            </a:r>
            <a:r>
              <a:rPr lang="hr-HR" dirty="0"/>
              <a:t> </a:t>
            </a:r>
            <a:r>
              <a:rPr lang="hr-HR" dirty="0" err="1"/>
              <a:t>of</a:t>
            </a:r>
            <a:r>
              <a:rPr lang="hr-HR" dirty="0"/>
              <a:t> </a:t>
            </a:r>
            <a:r>
              <a:rPr lang="hr-HR" dirty="0" err="1"/>
              <a:t>all</a:t>
            </a:r>
            <a:r>
              <a:rPr lang="hr-HR" dirty="0"/>
              <a:t> </a:t>
            </a:r>
            <a:r>
              <a:rPr lang="hr-HR" dirty="0" err="1"/>
              <a:t>application</a:t>
            </a:r>
            <a:r>
              <a:rPr lang="hr-HR" dirty="0"/>
              <a:t> use </a:t>
            </a:r>
            <a:r>
              <a:rPr lang="hr-HR" dirty="0" err="1"/>
              <a:t>similalr</a:t>
            </a:r>
            <a:r>
              <a:rPr lang="hr-HR" dirty="0"/>
              <a:t> </a:t>
            </a:r>
            <a:r>
              <a:rPr lang="hr-HR" dirty="0" err="1"/>
              <a:t>style</a:t>
            </a:r>
            <a:r>
              <a:rPr lang="hr-HR" dirty="0"/>
              <a:t> </a:t>
            </a:r>
            <a:r>
              <a:rPr lang="hr-HR" dirty="0" err="1"/>
              <a:t>while</a:t>
            </a:r>
            <a:r>
              <a:rPr lang="hr-HR" dirty="0"/>
              <a:t> </a:t>
            </a:r>
            <a:r>
              <a:rPr lang="hr-HR" dirty="0" err="1"/>
              <a:t>leaving</a:t>
            </a:r>
            <a:r>
              <a:rPr lang="hr-HR" dirty="0"/>
              <a:t> </a:t>
            </a:r>
            <a:r>
              <a:rPr lang="hr-HR" dirty="0" err="1"/>
              <a:t>comments</a:t>
            </a:r>
            <a:r>
              <a:rPr lang="hr-H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hr-HR" dirty="0"/>
          </a:p>
          <a:p>
            <a:pPr marL="0" marR="0" lvl="0" indent="0" algn="l" defTabSz="914400" rtl="0" eaLnBrk="1" fontAlgn="auto" latinLnBrk="0" hangingPunct="1">
              <a:lnSpc>
                <a:spcPct val="100000"/>
              </a:lnSpc>
              <a:spcBef>
                <a:spcPts val="0"/>
              </a:spcBef>
              <a:spcAft>
                <a:spcPts val="0"/>
              </a:spcAft>
              <a:buClrTx/>
              <a:buSzTx/>
              <a:buFontTx/>
              <a:buNone/>
              <a:tabLst/>
              <a:defRPr/>
            </a:pPr>
            <a:r>
              <a:rPr lang="hr-HR" dirty="0" err="1"/>
              <a:t>Users</a:t>
            </a:r>
            <a:r>
              <a:rPr lang="hr-HR" dirty="0"/>
              <a:t> are </a:t>
            </a:r>
            <a:r>
              <a:rPr lang="hr-HR" dirty="0" err="1"/>
              <a:t>moderately</a:t>
            </a:r>
            <a:r>
              <a:rPr lang="hr-HR" dirty="0"/>
              <a:t> </a:t>
            </a:r>
            <a:r>
              <a:rPr lang="hr-HR" dirty="0" err="1"/>
              <a:t>subjective</a:t>
            </a:r>
            <a:r>
              <a:rPr lang="hr-HR" dirty="0"/>
              <a:t>.</a:t>
            </a:r>
          </a:p>
          <a:p>
            <a:endParaRPr lang="en-US" dirty="0"/>
          </a:p>
        </p:txBody>
      </p:sp>
      <p:sp>
        <p:nvSpPr>
          <p:cNvPr id="4" name="Slide Number Placeholder 3"/>
          <p:cNvSpPr>
            <a:spLocks noGrp="1"/>
          </p:cNvSpPr>
          <p:nvPr>
            <p:ph type="sldNum" sz="quarter" idx="5"/>
          </p:nvPr>
        </p:nvSpPr>
        <p:spPr/>
        <p:txBody>
          <a:bodyPr/>
          <a:lstStyle/>
          <a:p>
            <a:fld id="{BE24E1CA-85E9-4EE0-A125-619E6611798F}" type="slidenum">
              <a:rPr lang="en-US" smtClean="0"/>
              <a:t>22</a:t>
            </a:fld>
            <a:endParaRPr lang="en-US"/>
          </a:p>
        </p:txBody>
      </p:sp>
    </p:spTree>
    <p:extLst>
      <p:ext uri="{BB962C8B-B14F-4D97-AF65-F5344CB8AC3E}">
        <p14:creationId xmlns:p14="http://schemas.microsoft.com/office/powerpoint/2010/main" val="30573088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a:t>When analysing yearly seasonalities on review frequency, we can conclude that Genius Maps, TomTom and CoPilot get simillar number of reviews each month of the year, while Navmii gets more reviews in the Summer and early Autumn (June to October).</a:t>
            </a:r>
            <a:endParaRPr lang="en-US" dirty="0"/>
          </a:p>
        </p:txBody>
      </p:sp>
      <p:sp>
        <p:nvSpPr>
          <p:cNvPr id="4" name="Slide Number Placeholder 3"/>
          <p:cNvSpPr>
            <a:spLocks noGrp="1"/>
          </p:cNvSpPr>
          <p:nvPr>
            <p:ph type="sldNum" sz="quarter" idx="5"/>
          </p:nvPr>
        </p:nvSpPr>
        <p:spPr/>
        <p:txBody>
          <a:bodyPr/>
          <a:lstStyle/>
          <a:p>
            <a:fld id="{08360549-C73E-4877-ABD7-CA743B88115C}" type="slidenum">
              <a:rPr lang="en-US" smtClean="0"/>
              <a:t>23</a:t>
            </a:fld>
            <a:endParaRPr lang="en-US"/>
          </a:p>
        </p:txBody>
      </p:sp>
    </p:spTree>
    <p:extLst>
      <p:ext uri="{BB962C8B-B14F-4D97-AF65-F5344CB8AC3E}">
        <p14:creationId xmlns:p14="http://schemas.microsoft.com/office/powerpoint/2010/main" val="36184327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err="1"/>
              <a:t>Simillarly</a:t>
            </a:r>
            <a:r>
              <a:rPr lang="hr-HR" dirty="0"/>
              <a:t> to </a:t>
            </a:r>
            <a:r>
              <a:rPr lang="hr-HR" dirty="0" err="1"/>
              <a:t>smaller</a:t>
            </a:r>
            <a:r>
              <a:rPr lang="hr-HR" dirty="0"/>
              <a:t> </a:t>
            </a:r>
            <a:r>
              <a:rPr lang="hr-HR" dirty="0" err="1"/>
              <a:t>apps</a:t>
            </a:r>
            <a:r>
              <a:rPr lang="hr-HR" dirty="0"/>
              <a:t>, </a:t>
            </a:r>
            <a:r>
              <a:rPr lang="hr-HR" dirty="0" err="1"/>
              <a:t>Maps.me</a:t>
            </a:r>
            <a:r>
              <a:rPr lang="hr-HR" dirty="0"/>
              <a:t> </a:t>
            </a:r>
            <a:r>
              <a:rPr lang="hr-HR" dirty="0" err="1"/>
              <a:t>also</a:t>
            </a:r>
            <a:r>
              <a:rPr lang="hr-HR" dirty="0"/>
              <a:t> </a:t>
            </a:r>
            <a:r>
              <a:rPr lang="hr-HR" dirty="0" err="1"/>
              <a:t>gets</a:t>
            </a:r>
            <a:r>
              <a:rPr lang="hr-HR" dirty="0"/>
              <a:t> </a:t>
            </a:r>
            <a:r>
              <a:rPr lang="hr-HR" dirty="0" err="1"/>
              <a:t>simillar</a:t>
            </a:r>
            <a:r>
              <a:rPr lang="hr-HR" dirty="0"/>
              <a:t> </a:t>
            </a:r>
            <a:r>
              <a:rPr lang="hr-HR" dirty="0" err="1"/>
              <a:t>number</a:t>
            </a:r>
            <a:r>
              <a:rPr lang="hr-HR" dirty="0"/>
              <a:t> </a:t>
            </a:r>
            <a:r>
              <a:rPr lang="hr-HR" dirty="0" err="1"/>
              <a:t>of</a:t>
            </a:r>
            <a:r>
              <a:rPr lang="hr-HR" dirty="0"/>
              <a:t> </a:t>
            </a:r>
            <a:r>
              <a:rPr lang="hr-HR" dirty="0" err="1"/>
              <a:t>reviews</a:t>
            </a:r>
            <a:r>
              <a:rPr lang="hr-HR" dirty="0"/>
              <a:t> </a:t>
            </a:r>
            <a:r>
              <a:rPr lang="hr-HR" dirty="0" err="1"/>
              <a:t>through</a:t>
            </a:r>
            <a:r>
              <a:rPr lang="hr-HR" dirty="0"/>
              <a:t> </a:t>
            </a:r>
            <a:r>
              <a:rPr lang="hr-HR" dirty="0" err="1"/>
              <a:t>out</a:t>
            </a:r>
            <a:r>
              <a:rPr lang="hr-HR" dirty="0"/>
              <a:t> </a:t>
            </a:r>
            <a:r>
              <a:rPr lang="hr-HR" dirty="0" err="1"/>
              <a:t>the</a:t>
            </a:r>
            <a:r>
              <a:rPr lang="hr-HR" dirty="0"/>
              <a:t> </a:t>
            </a:r>
            <a:r>
              <a:rPr lang="hr-HR" dirty="0" err="1"/>
              <a:t>year</a:t>
            </a:r>
            <a:r>
              <a:rPr lang="hr-HR" dirty="0"/>
              <a:t>.</a:t>
            </a:r>
            <a:br>
              <a:rPr lang="hr-HR" dirty="0"/>
            </a:br>
            <a:r>
              <a:rPr lang="hr-HR" dirty="0" err="1"/>
              <a:t>Sygic</a:t>
            </a:r>
            <a:r>
              <a:rPr lang="hr-HR" dirty="0"/>
              <a:t> </a:t>
            </a:r>
            <a:r>
              <a:rPr lang="hr-HR" dirty="0" err="1"/>
              <a:t>gets</a:t>
            </a:r>
            <a:r>
              <a:rPr lang="hr-HR" dirty="0"/>
              <a:t> more </a:t>
            </a:r>
            <a:r>
              <a:rPr lang="hr-HR" dirty="0" err="1"/>
              <a:t>reviews</a:t>
            </a:r>
            <a:r>
              <a:rPr lang="hr-HR" dirty="0"/>
              <a:t> </a:t>
            </a:r>
            <a:r>
              <a:rPr lang="hr-HR" dirty="0" err="1"/>
              <a:t>in</a:t>
            </a:r>
            <a:r>
              <a:rPr lang="hr-HR" dirty="0"/>
              <a:t> </a:t>
            </a:r>
            <a:r>
              <a:rPr lang="hr-HR" dirty="0" err="1"/>
              <a:t>the</a:t>
            </a:r>
            <a:r>
              <a:rPr lang="hr-HR" dirty="0"/>
              <a:t> </a:t>
            </a:r>
            <a:r>
              <a:rPr lang="hr-HR" dirty="0" err="1"/>
              <a:t>Summer</a:t>
            </a:r>
            <a:r>
              <a:rPr lang="hr-HR" dirty="0"/>
              <a:t> </a:t>
            </a:r>
            <a:r>
              <a:rPr lang="hr-HR" dirty="0" err="1"/>
              <a:t>with</a:t>
            </a:r>
            <a:r>
              <a:rPr lang="hr-HR" dirty="0"/>
              <a:t> August as </a:t>
            </a:r>
            <a:r>
              <a:rPr lang="hr-HR" dirty="0" err="1"/>
              <a:t>its</a:t>
            </a:r>
            <a:r>
              <a:rPr lang="hr-HR" dirty="0"/>
              <a:t> </a:t>
            </a:r>
            <a:r>
              <a:rPr lang="hr-HR" dirty="0" err="1"/>
              <a:t>peak</a:t>
            </a:r>
            <a:r>
              <a:rPr lang="hr-HR" dirty="0"/>
              <a:t>. On the other hand, Waze gets more reviews in late Autumn, while Here gets slightly more reviws in Summer and early Autumun.</a:t>
            </a:r>
          </a:p>
          <a:p>
            <a:endParaRPr lang="hr-HR" dirty="0"/>
          </a:p>
          <a:p>
            <a:endParaRPr lang="hr-HR" dirty="0"/>
          </a:p>
          <a:p>
            <a:pPr marL="0" marR="0" lvl="0" indent="0" algn="l" defTabSz="914400" rtl="0" eaLnBrk="1" fontAlgn="auto" latinLnBrk="0" hangingPunct="1">
              <a:lnSpc>
                <a:spcPct val="100000"/>
              </a:lnSpc>
              <a:spcBef>
                <a:spcPts val="0"/>
              </a:spcBef>
              <a:spcAft>
                <a:spcPts val="0"/>
              </a:spcAft>
              <a:buClrTx/>
              <a:buSzTx/>
              <a:buFontTx/>
              <a:buNone/>
              <a:tabLst/>
              <a:defRPr/>
            </a:pPr>
            <a:r>
              <a:rPr lang="hr-HR" dirty="0"/>
              <a:t>Waze - drop in 7&amp;8 monthe - other increase - reason?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hr-H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hr-HR" dirty="0"/>
          </a:p>
          <a:p>
            <a:endParaRPr lang="en-US" dirty="0"/>
          </a:p>
        </p:txBody>
      </p:sp>
      <p:sp>
        <p:nvSpPr>
          <p:cNvPr id="4" name="Slide Number Placeholder 3"/>
          <p:cNvSpPr>
            <a:spLocks noGrp="1"/>
          </p:cNvSpPr>
          <p:nvPr>
            <p:ph type="sldNum" sz="quarter" idx="5"/>
          </p:nvPr>
        </p:nvSpPr>
        <p:spPr/>
        <p:txBody>
          <a:bodyPr/>
          <a:lstStyle/>
          <a:p>
            <a:fld id="{08360549-C73E-4877-ABD7-CA743B88115C}" type="slidenum">
              <a:rPr lang="en-US" smtClean="0"/>
              <a:t>24</a:t>
            </a:fld>
            <a:endParaRPr lang="en-US"/>
          </a:p>
        </p:txBody>
      </p:sp>
    </p:spTree>
    <p:extLst>
      <p:ext uri="{BB962C8B-B14F-4D97-AF65-F5344CB8AC3E}">
        <p14:creationId xmlns:p14="http://schemas.microsoft.com/office/powerpoint/2010/main" val="30375101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err="1"/>
              <a:t>Users</a:t>
            </a:r>
            <a:r>
              <a:rPr lang="hr-HR" dirty="0"/>
              <a:t> </a:t>
            </a:r>
            <a:r>
              <a:rPr lang="hr-HR" dirty="0" err="1"/>
              <a:t>who</a:t>
            </a:r>
            <a:r>
              <a:rPr lang="hr-HR" dirty="0"/>
              <a:t> </a:t>
            </a:r>
            <a:r>
              <a:rPr lang="hr-HR" dirty="0" err="1"/>
              <a:t>leave</a:t>
            </a:r>
            <a:r>
              <a:rPr lang="hr-HR" dirty="0"/>
              <a:t> </a:t>
            </a:r>
            <a:r>
              <a:rPr lang="hr-HR" dirty="0" err="1"/>
              <a:t>comment</a:t>
            </a:r>
            <a:r>
              <a:rPr lang="hr-HR" dirty="0"/>
              <a:t> on </a:t>
            </a:r>
            <a:r>
              <a:rPr lang="hr-HR" dirty="0" err="1"/>
              <a:t>their</a:t>
            </a:r>
            <a:r>
              <a:rPr lang="hr-HR" dirty="0"/>
              <a:t> </a:t>
            </a:r>
            <a:r>
              <a:rPr lang="hr-HR" dirty="0" err="1"/>
              <a:t>review</a:t>
            </a:r>
            <a:r>
              <a:rPr lang="hr-HR" dirty="0"/>
              <a:t> </a:t>
            </a:r>
            <a:r>
              <a:rPr lang="hr-HR" dirty="0" err="1"/>
              <a:t>usually</a:t>
            </a:r>
            <a:r>
              <a:rPr lang="hr-HR" dirty="0"/>
              <a:t> </a:t>
            </a:r>
            <a:r>
              <a:rPr lang="hr-HR" dirty="0" err="1"/>
              <a:t>give</a:t>
            </a:r>
            <a:r>
              <a:rPr lang="hr-HR" dirty="0"/>
              <a:t> 1 </a:t>
            </a:r>
            <a:r>
              <a:rPr lang="hr-HR" dirty="0" err="1"/>
              <a:t>or</a:t>
            </a:r>
            <a:r>
              <a:rPr lang="hr-HR" dirty="0"/>
              <a:t> 5 star </a:t>
            </a:r>
            <a:r>
              <a:rPr lang="hr-HR" dirty="0" err="1"/>
              <a:t>evaluation</a:t>
            </a:r>
            <a:r>
              <a:rPr lang="hr-HR" dirty="0"/>
              <a:t>.</a:t>
            </a:r>
          </a:p>
          <a:p>
            <a:r>
              <a:rPr lang="hr-HR" dirty="0" err="1"/>
              <a:t>Compared</a:t>
            </a:r>
            <a:r>
              <a:rPr lang="hr-HR" dirty="0"/>
              <a:t> to </a:t>
            </a:r>
            <a:r>
              <a:rPr lang="hr-HR" dirty="0" err="1"/>
              <a:t>the</a:t>
            </a:r>
            <a:r>
              <a:rPr lang="hr-HR" dirty="0"/>
              <a:t> </a:t>
            </a:r>
            <a:r>
              <a:rPr lang="hr-HR" dirty="0" err="1"/>
              <a:t>previous</a:t>
            </a:r>
            <a:r>
              <a:rPr lang="hr-HR" dirty="0"/>
              <a:t> </a:t>
            </a:r>
            <a:r>
              <a:rPr lang="hr-HR" dirty="0" err="1"/>
              <a:t>years</a:t>
            </a:r>
            <a:r>
              <a:rPr lang="hr-HR" dirty="0"/>
              <a:t>, </a:t>
            </a:r>
            <a:r>
              <a:rPr lang="hr-HR" dirty="0" err="1"/>
              <a:t>in</a:t>
            </a:r>
            <a:r>
              <a:rPr lang="hr-HR" dirty="0"/>
              <a:t> 2020 Genius </a:t>
            </a:r>
            <a:r>
              <a:rPr lang="hr-HR" dirty="0" err="1"/>
              <a:t>Maps</a:t>
            </a:r>
            <a:r>
              <a:rPr lang="hr-HR" dirty="0"/>
              <a:t> </a:t>
            </a:r>
            <a:r>
              <a:rPr lang="hr-HR" dirty="0" err="1"/>
              <a:t>app</a:t>
            </a:r>
            <a:r>
              <a:rPr lang="hr-HR" dirty="0"/>
              <a:t> </a:t>
            </a:r>
            <a:r>
              <a:rPr lang="hr-HR" dirty="0" err="1"/>
              <a:t>has</a:t>
            </a:r>
            <a:r>
              <a:rPr lang="hr-HR" dirty="0"/>
              <a:t> </a:t>
            </a:r>
            <a:r>
              <a:rPr lang="hr-HR" dirty="0" err="1"/>
              <a:t>received</a:t>
            </a:r>
            <a:r>
              <a:rPr lang="hr-HR" dirty="0"/>
              <a:t> </a:t>
            </a:r>
            <a:r>
              <a:rPr lang="hr-HR" dirty="0" err="1"/>
              <a:t>significantly</a:t>
            </a:r>
            <a:r>
              <a:rPr lang="hr-HR" dirty="0"/>
              <a:t> </a:t>
            </a:r>
            <a:r>
              <a:rPr lang="hr-HR" dirty="0" err="1"/>
              <a:t>higher</a:t>
            </a:r>
            <a:r>
              <a:rPr lang="hr-HR" dirty="0"/>
              <a:t> </a:t>
            </a:r>
            <a:r>
              <a:rPr lang="hr-HR" dirty="0" err="1"/>
              <a:t>share</a:t>
            </a:r>
            <a:r>
              <a:rPr lang="hr-HR" dirty="0"/>
              <a:t> </a:t>
            </a:r>
            <a:r>
              <a:rPr lang="hr-HR" dirty="0" err="1"/>
              <a:t>of</a:t>
            </a:r>
            <a:r>
              <a:rPr lang="hr-HR" dirty="0"/>
              <a:t> 1 </a:t>
            </a:r>
            <a:r>
              <a:rPr lang="hr-HR" dirty="0" err="1"/>
              <a:t>and</a:t>
            </a:r>
            <a:r>
              <a:rPr lang="hr-HR" dirty="0"/>
              <a:t> 4 star </a:t>
            </a:r>
            <a:r>
              <a:rPr lang="hr-HR" dirty="0" err="1"/>
              <a:t>evaluations</a:t>
            </a:r>
            <a:r>
              <a:rPr lang="hr-HR" dirty="0"/>
              <a:t>, but </a:t>
            </a:r>
            <a:r>
              <a:rPr lang="hr-HR" dirty="0" err="1"/>
              <a:t>also</a:t>
            </a:r>
            <a:r>
              <a:rPr lang="hr-HR" dirty="0"/>
              <a:t> </a:t>
            </a:r>
            <a:r>
              <a:rPr lang="hr-HR" dirty="0" err="1"/>
              <a:t>significantly</a:t>
            </a:r>
            <a:r>
              <a:rPr lang="hr-HR" dirty="0"/>
              <a:t> </a:t>
            </a:r>
            <a:r>
              <a:rPr lang="hr-HR" dirty="0" err="1"/>
              <a:t>smaller</a:t>
            </a:r>
            <a:r>
              <a:rPr lang="hr-HR" dirty="0"/>
              <a:t> </a:t>
            </a:r>
            <a:r>
              <a:rPr lang="hr-HR" dirty="0" err="1"/>
              <a:t>share</a:t>
            </a:r>
            <a:r>
              <a:rPr lang="hr-HR" dirty="0"/>
              <a:t> </a:t>
            </a:r>
            <a:r>
              <a:rPr lang="hr-HR" dirty="0" err="1"/>
              <a:t>of</a:t>
            </a:r>
            <a:r>
              <a:rPr lang="hr-HR" dirty="0"/>
              <a:t> 2 </a:t>
            </a:r>
            <a:r>
              <a:rPr lang="hr-HR" dirty="0" err="1"/>
              <a:t>and</a:t>
            </a:r>
            <a:r>
              <a:rPr lang="hr-HR" dirty="0"/>
              <a:t> 5 star </a:t>
            </a:r>
            <a:r>
              <a:rPr lang="hr-HR" dirty="0" err="1"/>
              <a:t>evaluations</a:t>
            </a:r>
            <a:r>
              <a:rPr lang="hr-HR" dirty="0"/>
              <a:t>. **</a:t>
            </a:r>
            <a:r>
              <a:rPr lang="hr-HR" dirty="0" err="1"/>
              <a:t>Very</a:t>
            </a:r>
            <a:r>
              <a:rPr lang="hr-HR" dirty="0"/>
              <a:t> </a:t>
            </a:r>
            <a:r>
              <a:rPr lang="hr-HR" dirty="0" err="1"/>
              <a:t>small</a:t>
            </a:r>
            <a:r>
              <a:rPr lang="hr-HR" dirty="0"/>
              <a:t> </a:t>
            </a:r>
            <a:r>
              <a:rPr lang="hr-HR" dirty="0" err="1"/>
              <a:t>sample</a:t>
            </a:r>
            <a:r>
              <a:rPr lang="hr-HR" dirty="0"/>
              <a:t> </a:t>
            </a:r>
            <a:r>
              <a:rPr lang="hr-HR" dirty="0" err="1"/>
              <a:t>size</a:t>
            </a:r>
            <a:endParaRPr lang="hr-HR" dirty="0"/>
          </a:p>
          <a:p>
            <a:r>
              <a:rPr lang="hr-HR" dirty="0"/>
              <a:t>Trend for other apps remains relatively stable.</a:t>
            </a:r>
          </a:p>
          <a:p>
            <a:endParaRPr lang="hr-HR" dirty="0"/>
          </a:p>
          <a:p>
            <a:endParaRPr lang="hr-HR" dirty="0"/>
          </a:p>
          <a:p>
            <a:pPr marL="0" marR="0" lvl="0" indent="0" algn="l" defTabSz="914400" rtl="0" eaLnBrk="1" fontAlgn="auto" latinLnBrk="0" hangingPunct="1">
              <a:lnSpc>
                <a:spcPct val="100000"/>
              </a:lnSpc>
              <a:spcBef>
                <a:spcPts val="0"/>
              </a:spcBef>
              <a:spcAft>
                <a:spcPts val="0"/>
              </a:spcAft>
              <a:buClrTx/>
              <a:buSzTx/>
              <a:buFontTx/>
              <a:buNone/>
              <a:tabLst/>
              <a:defRPr/>
            </a:pPr>
            <a:r>
              <a:rPr lang="hr-HR" dirty="0"/>
              <a:t>Stable </a:t>
            </a:r>
          </a:p>
          <a:p>
            <a:endParaRPr lang="hr-HR" dirty="0"/>
          </a:p>
          <a:p>
            <a:endParaRPr lang="hr-HR" dirty="0"/>
          </a:p>
          <a:p>
            <a:endParaRPr lang="en-US" dirty="0"/>
          </a:p>
        </p:txBody>
      </p:sp>
      <p:sp>
        <p:nvSpPr>
          <p:cNvPr id="4" name="Slide Number Placeholder 3"/>
          <p:cNvSpPr>
            <a:spLocks noGrp="1"/>
          </p:cNvSpPr>
          <p:nvPr>
            <p:ph type="sldNum" sz="quarter" idx="5"/>
          </p:nvPr>
        </p:nvSpPr>
        <p:spPr/>
        <p:txBody>
          <a:bodyPr/>
          <a:lstStyle/>
          <a:p>
            <a:fld id="{08360549-C73E-4877-ABD7-CA743B88115C}" type="slidenum">
              <a:rPr lang="en-US" smtClean="0"/>
              <a:t>25</a:t>
            </a:fld>
            <a:endParaRPr lang="en-US"/>
          </a:p>
        </p:txBody>
      </p:sp>
    </p:spTree>
    <p:extLst>
      <p:ext uri="{BB962C8B-B14F-4D97-AF65-F5344CB8AC3E}">
        <p14:creationId xmlns:p14="http://schemas.microsoft.com/office/powerpoint/2010/main" val="4291466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err="1"/>
              <a:t>Compared</a:t>
            </a:r>
            <a:r>
              <a:rPr lang="hr-HR" dirty="0"/>
              <a:t> to </a:t>
            </a:r>
            <a:r>
              <a:rPr lang="hr-HR" dirty="0" err="1"/>
              <a:t>smaller</a:t>
            </a:r>
            <a:r>
              <a:rPr lang="hr-HR" dirty="0"/>
              <a:t> </a:t>
            </a:r>
            <a:r>
              <a:rPr lang="hr-HR" dirty="0" err="1"/>
              <a:t>apps</a:t>
            </a:r>
            <a:r>
              <a:rPr lang="hr-HR" dirty="0"/>
              <a:t>, </a:t>
            </a:r>
            <a:r>
              <a:rPr lang="hr-HR" dirty="0" err="1"/>
              <a:t>bigger</a:t>
            </a:r>
            <a:r>
              <a:rPr lang="hr-HR" dirty="0"/>
              <a:t> </a:t>
            </a:r>
            <a:r>
              <a:rPr lang="hr-HR" dirty="0" err="1"/>
              <a:t>apps</a:t>
            </a:r>
            <a:r>
              <a:rPr lang="hr-HR" dirty="0"/>
              <a:t> </a:t>
            </a:r>
            <a:r>
              <a:rPr lang="hr-HR" dirty="0" err="1"/>
              <a:t>receive</a:t>
            </a:r>
            <a:r>
              <a:rPr lang="hr-HR" dirty="0"/>
              <a:t> </a:t>
            </a:r>
            <a:r>
              <a:rPr lang="hr-HR" dirty="0" err="1"/>
              <a:t>significantly</a:t>
            </a:r>
            <a:r>
              <a:rPr lang="hr-HR" dirty="0"/>
              <a:t> </a:t>
            </a:r>
            <a:r>
              <a:rPr lang="hr-HR" dirty="0" err="1"/>
              <a:t>higher</a:t>
            </a:r>
            <a:r>
              <a:rPr lang="hr-HR" dirty="0"/>
              <a:t> </a:t>
            </a:r>
            <a:r>
              <a:rPr lang="hr-HR" dirty="0" err="1"/>
              <a:t>share</a:t>
            </a:r>
            <a:r>
              <a:rPr lang="hr-HR" dirty="0"/>
              <a:t> </a:t>
            </a:r>
            <a:r>
              <a:rPr lang="hr-HR" dirty="0" err="1"/>
              <a:t>of</a:t>
            </a:r>
            <a:r>
              <a:rPr lang="hr-HR" dirty="0"/>
              <a:t> 5 star </a:t>
            </a:r>
            <a:r>
              <a:rPr lang="hr-HR" dirty="0" err="1"/>
              <a:t>evaluations</a:t>
            </a:r>
            <a:r>
              <a:rPr lang="hr-HR" dirty="0"/>
              <a:t> </a:t>
            </a:r>
            <a:r>
              <a:rPr lang="hr-HR" dirty="0" err="1"/>
              <a:t>and</a:t>
            </a:r>
            <a:r>
              <a:rPr lang="hr-HR" dirty="0"/>
              <a:t> </a:t>
            </a:r>
            <a:r>
              <a:rPr lang="hr-HR" dirty="0" err="1"/>
              <a:t>smaller</a:t>
            </a:r>
            <a:r>
              <a:rPr lang="hr-HR" dirty="0"/>
              <a:t> </a:t>
            </a:r>
            <a:r>
              <a:rPr lang="hr-HR" dirty="0" err="1"/>
              <a:t>share</a:t>
            </a:r>
            <a:r>
              <a:rPr lang="hr-HR" dirty="0"/>
              <a:t> </a:t>
            </a:r>
            <a:r>
              <a:rPr lang="hr-HR" dirty="0" err="1"/>
              <a:t>of</a:t>
            </a:r>
            <a:r>
              <a:rPr lang="hr-HR" dirty="0"/>
              <a:t> 1 star </a:t>
            </a:r>
            <a:r>
              <a:rPr lang="hr-HR" dirty="0" err="1"/>
              <a:t>evaluations</a:t>
            </a:r>
            <a:r>
              <a:rPr lang="hr-HR" dirty="0"/>
              <a:t>.</a:t>
            </a:r>
          </a:p>
          <a:p>
            <a:r>
              <a:rPr lang="hr-HR" dirty="0"/>
              <a:t>Trend for all 4 apps remain stable for the past 4 </a:t>
            </a:r>
            <a:r>
              <a:rPr lang="hr-HR" dirty="0" err="1"/>
              <a:t>years</a:t>
            </a:r>
            <a:r>
              <a:rPr lang="hr-HR" dirty="0"/>
              <a:t>.</a:t>
            </a:r>
          </a:p>
          <a:p>
            <a:endParaRPr lang="hr-HR" dirty="0"/>
          </a:p>
          <a:p>
            <a:r>
              <a:rPr lang="hr-HR" dirty="0"/>
              <a:t>More or less similar.</a:t>
            </a:r>
          </a:p>
          <a:p>
            <a:endParaRPr lang="hr-HR" dirty="0"/>
          </a:p>
          <a:p>
            <a:endParaRPr lang="hr-HR" dirty="0"/>
          </a:p>
        </p:txBody>
      </p:sp>
      <p:sp>
        <p:nvSpPr>
          <p:cNvPr id="4" name="Slide Number Placeholder 3"/>
          <p:cNvSpPr>
            <a:spLocks noGrp="1"/>
          </p:cNvSpPr>
          <p:nvPr>
            <p:ph type="sldNum" sz="quarter" idx="5"/>
          </p:nvPr>
        </p:nvSpPr>
        <p:spPr/>
        <p:txBody>
          <a:bodyPr/>
          <a:lstStyle/>
          <a:p>
            <a:fld id="{08360549-C73E-4877-ABD7-CA743B88115C}" type="slidenum">
              <a:rPr lang="en-US" smtClean="0"/>
              <a:t>26</a:t>
            </a:fld>
            <a:endParaRPr lang="en-US"/>
          </a:p>
        </p:txBody>
      </p:sp>
    </p:spTree>
    <p:extLst>
      <p:ext uri="{BB962C8B-B14F-4D97-AF65-F5344CB8AC3E}">
        <p14:creationId xmlns:p14="http://schemas.microsoft.com/office/powerpoint/2010/main" val="35193485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r-HR" dirty="0"/>
              <a:t>*</a:t>
            </a:r>
            <a:r>
              <a:rPr lang="hr-HR" dirty="0" err="1"/>
              <a:t>Emphasise</a:t>
            </a:r>
            <a:r>
              <a:rPr lang="hr-HR" dirty="0"/>
              <a:t> </a:t>
            </a:r>
            <a:r>
              <a:rPr lang="hr-HR" dirty="0" err="1"/>
              <a:t>difference</a:t>
            </a:r>
            <a:r>
              <a:rPr lang="hr-HR" dirty="0"/>
              <a:t> </a:t>
            </a:r>
            <a:r>
              <a:rPr lang="hr-HR" dirty="0" err="1"/>
              <a:t>between</a:t>
            </a:r>
            <a:r>
              <a:rPr lang="hr-HR" dirty="0"/>
              <a:t> </a:t>
            </a:r>
            <a:r>
              <a:rPr lang="hr-HR" dirty="0" err="1"/>
              <a:t>this</a:t>
            </a:r>
            <a:r>
              <a:rPr lang="hr-HR" dirty="0"/>
              <a:t> </a:t>
            </a:r>
            <a:r>
              <a:rPr lang="hr-HR" dirty="0" err="1"/>
              <a:t>and</a:t>
            </a:r>
            <a:r>
              <a:rPr lang="hr-HR" dirty="0"/>
              <a:t> </a:t>
            </a:r>
            <a:r>
              <a:rPr lang="hr-HR" dirty="0" err="1"/>
              <a:t>the</a:t>
            </a:r>
            <a:r>
              <a:rPr lang="hr-HR" dirty="0"/>
              <a:t> </a:t>
            </a:r>
            <a:r>
              <a:rPr lang="hr-HR" dirty="0" err="1"/>
              <a:t>next</a:t>
            </a:r>
            <a:r>
              <a:rPr lang="hr-HR" dirty="0"/>
              <a:t> 2 </a:t>
            </a:r>
            <a:r>
              <a:rPr lang="hr-HR" dirty="0" err="1"/>
              <a:t>slides</a:t>
            </a:r>
            <a:endParaRPr lang="hr-H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hr-HR" dirty="0"/>
          </a:p>
          <a:p>
            <a:pPr marL="0" marR="0" lvl="0" indent="0" algn="l" defTabSz="914400" rtl="0" eaLnBrk="1" fontAlgn="auto" latinLnBrk="0" hangingPunct="1">
              <a:lnSpc>
                <a:spcPct val="100000"/>
              </a:lnSpc>
              <a:spcBef>
                <a:spcPts val="0"/>
              </a:spcBef>
              <a:spcAft>
                <a:spcPts val="0"/>
              </a:spcAft>
              <a:buClrTx/>
              <a:buSzTx/>
              <a:buFontTx/>
              <a:buNone/>
              <a:tabLst/>
              <a:defRPr/>
            </a:pPr>
            <a:r>
              <a:rPr lang="hr-HR" dirty="0"/>
              <a:t>*Explain based on criteria – star sort first, count number second</a:t>
            </a:r>
            <a:endParaRPr lang="en-US" dirty="0"/>
          </a:p>
          <a:p>
            <a:endParaRPr lang="en-US" dirty="0"/>
          </a:p>
        </p:txBody>
      </p:sp>
      <p:sp>
        <p:nvSpPr>
          <p:cNvPr id="4" name="Slide Number Placeholder 3"/>
          <p:cNvSpPr>
            <a:spLocks noGrp="1"/>
          </p:cNvSpPr>
          <p:nvPr>
            <p:ph type="sldNum" sz="quarter" idx="5"/>
          </p:nvPr>
        </p:nvSpPr>
        <p:spPr/>
        <p:txBody>
          <a:bodyPr/>
          <a:lstStyle/>
          <a:p>
            <a:fld id="{08360549-C73E-4877-ABD7-CA743B88115C}" type="slidenum">
              <a:rPr lang="en-US" smtClean="0"/>
              <a:t>27</a:t>
            </a:fld>
            <a:endParaRPr lang="en-US"/>
          </a:p>
        </p:txBody>
      </p:sp>
    </p:spTree>
    <p:extLst>
      <p:ext uri="{BB962C8B-B14F-4D97-AF65-F5344CB8AC3E}">
        <p14:creationId xmlns:p14="http://schemas.microsoft.com/office/powerpoint/2010/main" val="5732631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360549-C73E-4877-ABD7-CA743B88115C}" type="slidenum">
              <a:rPr lang="en-US" smtClean="0"/>
              <a:t>28</a:t>
            </a:fld>
            <a:endParaRPr lang="en-US"/>
          </a:p>
        </p:txBody>
      </p:sp>
    </p:spTree>
    <p:extLst>
      <p:ext uri="{BB962C8B-B14F-4D97-AF65-F5344CB8AC3E}">
        <p14:creationId xmlns:p14="http://schemas.microsoft.com/office/powerpoint/2010/main" val="29151029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r-HR" dirty="0" err="1"/>
              <a:t>Days</a:t>
            </a:r>
            <a:r>
              <a:rPr lang="hr-HR" dirty="0"/>
              <a:t> </a:t>
            </a:r>
            <a:r>
              <a:rPr lang="hr-HR" dirty="0" err="1"/>
              <a:t>with</a:t>
            </a:r>
            <a:r>
              <a:rPr lang="hr-HR" dirty="0"/>
              <a:t> </a:t>
            </a:r>
            <a:r>
              <a:rPr lang="hr-HR" dirty="0" err="1"/>
              <a:t>potential</a:t>
            </a:r>
            <a:r>
              <a:rPr lang="hr-HR" dirty="0"/>
              <a:t> </a:t>
            </a:r>
            <a:r>
              <a:rPr lang="hr-HR" dirty="0" err="1"/>
              <a:t>bugs</a:t>
            </a:r>
            <a:r>
              <a:rPr lang="hr-HR" dirty="0"/>
              <a:t>. </a:t>
            </a:r>
          </a:p>
          <a:p>
            <a:endParaRPr lang="hr-HR" dirty="0"/>
          </a:p>
          <a:p>
            <a:r>
              <a:rPr lang="hr-HR" dirty="0" err="1"/>
              <a:t>This</a:t>
            </a:r>
            <a:r>
              <a:rPr lang="hr-HR" dirty="0"/>
              <a:t> </a:t>
            </a:r>
            <a:r>
              <a:rPr lang="hr-HR" dirty="0" err="1"/>
              <a:t>is</a:t>
            </a:r>
            <a:r>
              <a:rPr lang="hr-HR" dirty="0"/>
              <a:t> </a:t>
            </a:r>
            <a:r>
              <a:rPr lang="hr-HR" dirty="0" err="1"/>
              <a:t>app</a:t>
            </a:r>
            <a:r>
              <a:rPr lang="hr-HR" dirty="0"/>
              <a:t> </a:t>
            </a:r>
            <a:r>
              <a:rPr lang="hr-HR" dirty="0" err="1"/>
              <a:t>specific</a:t>
            </a:r>
            <a:r>
              <a:rPr lang="hr-HR" dirty="0"/>
              <a:t> </a:t>
            </a:r>
            <a:r>
              <a:rPr lang="hr-HR" dirty="0" err="1"/>
              <a:t>slide</a:t>
            </a:r>
            <a:r>
              <a:rPr lang="hr-HR" dirty="0"/>
              <a:t> </a:t>
            </a:r>
            <a:r>
              <a:rPr lang="hr-HR" dirty="0" err="1"/>
              <a:t>which</a:t>
            </a:r>
            <a:r>
              <a:rPr lang="hr-HR" dirty="0"/>
              <a:t> </a:t>
            </a:r>
            <a:r>
              <a:rPr lang="hr-HR" dirty="0" err="1"/>
              <a:t>shows</a:t>
            </a:r>
            <a:r>
              <a:rPr lang="hr-HR" dirty="0"/>
              <a:t> </a:t>
            </a:r>
            <a:r>
              <a:rPr lang="hr-HR" dirty="0" err="1"/>
              <a:t>days</a:t>
            </a:r>
            <a:r>
              <a:rPr lang="hr-HR" dirty="0"/>
              <a:t> </a:t>
            </a:r>
            <a:r>
              <a:rPr lang="hr-HR" dirty="0" err="1"/>
              <a:t>with</a:t>
            </a:r>
            <a:r>
              <a:rPr lang="hr-HR" dirty="0"/>
              <a:t> </a:t>
            </a:r>
            <a:r>
              <a:rPr lang="hr-HR" dirty="0" err="1"/>
              <a:t>above</a:t>
            </a:r>
            <a:r>
              <a:rPr lang="hr-HR" dirty="0"/>
              <a:t> </a:t>
            </a:r>
            <a:r>
              <a:rPr lang="hr-HR" dirty="0" err="1"/>
              <a:t>average</a:t>
            </a:r>
            <a:r>
              <a:rPr lang="hr-HR" dirty="0"/>
              <a:t> </a:t>
            </a:r>
            <a:r>
              <a:rPr lang="hr-HR" dirty="0" err="1"/>
              <a:t>number</a:t>
            </a:r>
            <a:r>
              <a:rPr lang="hr-HR" dirty="0"/>
              <a:t> </a:t>
            </a:r>
            <a:r>
              <a:rPr lang="hr-HR" dirty="0" err="1"/>
              <a:t>of</a:t>
            </a:r>
            <a:r>
              <a:rPr lang="hr-HR" dirty="0"/>
              <a:t> </a:t>
            </a:r>
            <a:r>
              <a:rPr lang="hr-HR" dirty="0" err="1"/>
              <a:t>reviews</a:t>
            </a:r>
            <a:r>
              <a:rPr lang="hr-HR" dirty="0"/>
              <a:t> </a:t>
            </a:r>
            <a:r>
              <a:rPr lang="hr-HR" dirty="0" err="1"/>
              <a:t>and</a:t>
            </a:r>
            <a:r>
              <a:rPr lang="hr-HR" dirty="0"/>
              <a:t> </a:t>
            </a:r>
            <a:r>
              <a:rPr lang="hr-HR" dirty="0" err="1"/>
              <a:t>significantly</a:t>
            </a:r>
            <a:r>
              <a:rPr lang="hr-HR" dirty="0"/>
              <a:t> </a:t>
            </a:r>
            <a:r>
              <a:rPr lang="hr-HR" dirty="0" err="1"/>
              <a:t>lower</a:t>
            </a:r>
            <a:r>
              <a:rPr lang="hr-HR" dirty="0"/>
              <a:t> </a:t>
            </a:r>
            <a:r>
              <a:rPr lang="hr-HR" dirty="0" err="1"/>
              <a:t>average</a:t>
            </a:r>
            <a:r>
              <a:rPr lang="hr-HR" dirty="0"/>
              <a:t> rating.</a:t>
            </a:r>
          </a:p>
          <a:p>
            <a:r>
              <a:rPr lang="hr-HR" dirty="0"/>
              <a:t>Data for Genious Maps is not very interpretable because of the lower average daily number of reviews (less than 1).</a:t>
            </a:r>
          </a:p>
          <a:p>
            <a:endParaRPr lang="hr-HR" dirty="0"/>
          </a:p>
          <a:p>
            <a:endParaRPr lang="hr-HR" dirty="0"/>
          </a:p>
          <a:p>
            <a:endParaRPr lang="en-US" dirty="0"/>
          </a:p>
        </p:txBody>
      </p:sp>
      <p:sp>
        <p:nvSpPr>
          <p:cNvPr id="4" name="Slide Number Placeholder 3"/>
          <p:cNvSpPr>
            <a:spLocks noGrp="1"/>
          </p:cNvSpPr>
          <p:nvPr>
            <p:ph type="sldNum" sz="quarter" idx="5"/>
          </p:nvPr>
        </p:nvSpPr>
        <p:spPr/>
        <p:txBody>
          <a:bodyPr/>
          <a:lstStyle/>
          <a:p>
            <a:fld id="{08360549-C73E-4877-ABD7-CA743B88115C}" type="slidenum">
              <a:rPr lang="en-US" smtClean="0"/>
              <a:t>29</a:t>
            </a:fld>
            <a:endParaRPr lang="en-US"/>
          </a:p>
        </p:txBody>
      </p:sp>
    </p:spTree>
    <p:extLst>
      <p:ext uri="{BB962C8B-B14F-4D97-AF65-F5344CB8AC3E}">
        <p14:creationId xmlns:p14="http://schemas.microsoft.com/office/powerpoint/2010/main" val="30245256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r-HR" dirty="0" err="1"/>
              <a:t>This</a:t>
            </a:r>
            <a:r>
              <a:rPr lang="hr-HR" dirty="0"/>
              <a:t> </a:t>
            </a:r>
            <a:r>
              <a:rPr lang="hr-HR" dirty="0" err="1"/>
              <a:t>is</a:t>
            </a:r>
            <a:r>
              <a:rPr lang="hr-HR" dirty="0"/>
              <a:t> </a:t>
            </a:r>
            <a:r>
              <a:rPr lang="hr-HR" dirty="0" err="1"/>
              <a:t>app</a:t>
            </a:r>
            <a:r>
              <a:rPr lang="hr-HR" dirty="0"/>
              <a:t> </a:t>
            </a:r>
            <a:r>
              <a:rPr lang="hr-HR" dirty="0" err="1"/>
              <a:t>specific</a:t>
            </a:r>
            <a:r>
              <a:rPr lang="hr-HR" dirty="0"/>
              <a:t> </a:t>
            </a:r>
            <a:r>
              <a:rPr lang="hr-HR" dirty="0" err="1"/>
              <a:t>slide</a:t>
            </a:r>
            <a:r>
              <a:rPr lang="hr-HR" dirty="0"/>
              <a:t> </a:t>
            </a:r>
            <a:r>
              <a:rPr lang="hr-HR" dirty="0" err="1"/>
              <a:t>which</a:t>
            </a:r>
            <a:r>
              <a:rPr lang="hr-HR" dirty="0"/>
              <a:t> </a:t>
            </a:r>
            <a:r>
              <a:rPr lang="hr-HR" dirty="0" err="1"/>
              <a:t>shows</a:t>
            </a:r>
            <a:r>
              <a:rPr lang="hr-HR" dirty="0"/>
              <a:t> </a:t>
            </a:r>
            <a:r>
              <a:rPr lang="hr-HR" dirty="0" err="1"/>
              <a:t>days</a:t>
            </a:r>
            <a:r>
              <a:rPr lang="hr-HR" dirty="0"/>
              <a:t> </a:t>
            </a:r>
            <a:r>
              <a:rPr lang="hr-HR" dirty="0" err="1"/>
              <a:t>with</a:t>
            </a:r>
            <a:r>
              <a:rPr lang="hr-HR" dirty="0"/>
              <a:t> </a:t>
            </a:r>
            <a:r>
              <a:rPr lang="hr-HR" dirty="0" err="1"/>
              <a:t>above</a:t>
            </a:r>
            <a:r>
              <a:rPr lang="hr-HR" dirty="0"/>
              <a:t> </a:t>
            </a:r>
            <a:r>
              <a:rPr lang="hr-HR" dirty="0" err="1"/>
              <a:t>average</a:t>
            </a:r>
            <a:r>
              <a:rPr lang="hr-HR" dirty="0"/>
              <a:t> </a:t>
            </a:r>
            <a:r>
              <a:rPr lang="hr-HR" dirty="0" err="1"/>
              <a:t>number</a:t>
            </a:r>
            <a:r>
              <a:rPr lang="hr-HR" dirty="0"/>
              <a:t> </a:t>
            </a:r>
            <a:r>
              <a:rPr lang="hr-HR" dirty="0" err="1"/>
              <a:t>of</a:t>
            </a:r>
            <a:r>
              <a:rPr lang="hr-HR" dirty="0"/>
              <a:t> </a:t>
            </a:r>
            <a:r>
              <a:rPr lang="hr-HR" dirty="0" err="1"/>
              <a:t>reviews</a:t>
            </a:r>
            <a:r>
              <a:rPr lang="hr-HR" dirty="0"/>
              <a:t> </a:t>
            </a:r>
            <a:r>
              <a:rPr lang="hr-HR" dirty="0" err="1"/>
              <a:t>and</a:t>
            </a:r>
            <a:r>
              <a:rPr lang="hr-HR" dirty="0"/>
              <a:t> </a:t>
            </a:r>
            <a:r>
              <a:rPr lang="hr-HR" dirty="0" err="1"/>
              <a:t>decresengly</a:t>
            </a:r>
            <a:r>
              <a:rPr lang="hr-HR" dirty="0"/>
              <a:t> </a:t>
            </a:r>
            <a:r>
              <a:rPr lang="hr-HR" dirty="0" err="1"/>
              <a:t>sorted</a:t>
            </a:r>
            <a:r>
              <a:rPr lang="hr-HR" dirty="0"/>
              <a:t> </a:t>
            </a:r>
            <a:r>
              <a:rPr lang="hr-HR" dirty="0" err="1"/>
              <a:t>by</a:t>
            </a:r>
            <a:r>
              <a:rPr lang="hr-HR" dirty="0"/>
              <a:t> </a:t>
            </a:r>
            <a:r>
              <a:rPr lang="hr-HR" dirty="0" err="1"/>
              <a:t>average</a:t>
            </a:r>
            <a:r>
              <a:rPr lang="hr-HR" dirty="0"/>
              <a:t> rating on </a:t>
            </a:r>
            <a:r>
              <a:rPr lang="hr-HR" dirty="0" err="1"/>
              <a:t>that</a:t>
            </a:r>
            <a:r>
              <a:rPr lang="hr-HR" dirty="0"/>
              <a:t> </a:t>
            </a:r>
            <a:r>
              <a:rPr lang="hr-HR" dirty="0" err="1"/>
              <a:t>day</a:t>
            </a:r>
            <a:r>
              <a:rPr lang="hr-HR" dirty="0"/>
              <a:t>.</a:t>
            </a:r>
            <a:br>
              <a:rPr lang="hr-HR" dirty="0"/>
            </a:br>
            <a:r>
              <a:rPr lang="hr-HR" dirty="0" err="1"/>
              <a:t>Sygic</a:t>
            </a:r>
            <a:r>
              <a:rPr lang="hr-HR" dirty="0"/>
              <a:t> </a:t>
            </a:r>
            <a:r>
              <a:rPr lang="hr-HR" dirty="0" err="1"/>
              <a:t>and</a:t>
            </a:r>
            <a:r>
              <a:rPr lang="hr-HR" dirty="0"/>
              <a:t> Here </a:t>
            </a:r>
            <a:r>
              <a:rPr lang="hr-HR" dirty="0" err="1"/>
              <a:t>don’t</a:t>
            </a:r>
            <a:r>
              <a:rPr lang="hr-HR" dirty="0"/>
              <a:t> </a:t>
            </a:r>
            <a:r>
              <a:rPr lang="hr-HR" dirty="0" err="1"/>
              <a:t>have</a:t>
            </a:r>
            <a:r>
              <a:rPr lang="hr-HR" dirty="0"/>
              <a:t> </a:t>
            </a:r>
            <a:r>
              <a:rPr lang="hr-HR" dirty="0" err="1"/>
              <a:t>days</a:t>
            </a:r>
            <a:r>
              <a:rPr lang="hr-HR" dirty="0"/>
              <a:t> </a:t>
            </a:r>
            <a:r>
              <a:rPr lang="hr-HR" dirty="0" err="1"/>
              <a:t>with</a:t>
            </a:r>
            <a:r>
              <a:rPr lang="hr-HR" dirty="0"/>
              <a:t> </a:t>
            </a:r>
            <a:r>
              <a:rPr lang="hr-HR" dirty="0" err="1"/>
              <a:t>above</a:t>
            </a:r>
            <a:r>
              <a:rPr lang="hr-HR" dirty="0"/>
              <a:t> </a:t>
            </a:r>
            <a:r>
              <a:rPr lang="hr-HR" dirty="0" err="1"/>
              <a:t>average</a:t>
            </a:r>
            <a:r>
              <a:rPr lang="hr-HR" dirty="0"/>
              <a:t> </a:t>
            </a:r>
            <a:r>
              <a:rPr lang="hr-HR" dirty="0" err="1"/>
              <a:t>number</a:t>
            </a:r>
            <a:r>
              <a:rPr lang="hr-HR" dirty="0"/>
              <a:t> </a:t>
            </a:r>
            <a:r>
              <a:rPr lang="hr-HR" dirty="0" err="1"/>
              <a:t>of</a:t>
            </a:r>
            <a:r>
              <a:rPr lang="hr-HR" dirty="0"/>
              <a:t> </a:t>
            </a:r>
            <a:r>
              <a:rPr lang="hr-HR" dirty="0" err="1"/>
              <a:t>reviews</a:t>
            </a:r>
            <a:r>
              <a:rPr lang="hr-HR" dirty="0"/>
              <a:t> </a:t>
            </a:r>
            <a:r>
              <a:rPr lang="hr-HR" dirty="0" err="1"/>
              <a:t>and</a:t>
            </a:r>
            <a:r>
              <a:rPr lang="hr-HR" dirty="0"/>
              <a:t> a </a:t>
            </a:r>
            <a:r>
              <a:rPr lang="hr-HR" dirty="0" err="1"/>
              <a:t>average</a:t>
            </a:r>
            <a:r>
              <a:rPr lang="hr-HR" dirty="0"/>
              <a:t> rating </a:t>
            </a:r>
            <a:r>
              <a:rPr lang="hr-HR" dirty="0" err="1"/>
              <a:t>below</a:t>
            </a:r>
            <a:r>
              <a:rPr lang="hr-HR" dirty="0"/>
              <a:t> 3.0</a:t>
            </a:r>
          </a:p>
          <a:p>
            <a:endParaRPr lang="en-US" dirty="0"/>
          </a:p>
        </p:txBody>
      </p:sp>
      <p:sp>
        <p:nvSpPr>
          <p:cNvPr id="4" name="Slide Number Placeholder 3"/>
          <p:cNvSpPr>
            <a:spLocks noGrp="1"/>
          </p:cNvSpPr>
          <p:nvPr>
            <p:ph type="sldNum" sz="quarter" idx="5"/>
          </p:nvPr>
        </p:nvSpPr>
        <p:spPr/>
        <p:txBody>
          <a:bodyPr/>
          <a:lstStyle/>
          <a:p>
            <a:fld id="{08360549-C73E-4877-ABD7-CA743B88115C}" type="slidenum">
              <a:rPr lang="en-US" smtClean="0"/>
              <a:t>30</a:t>
            </a:fld>
            <a:endParaRPr lang="en-US"/>
          </a:p>
        </p:txBody>
      </p:sp>
    </p:spTree>
    <p:extLst>
      <p:ext uri="{BB962C8B-B14F-4D97-AF65-F5344CB8AC3E}">
        <p14:creationId xmlns:p14="http://schemas.microsoft.com/office/powerpoint/2010/main" val="35484237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err="1"/>
              <a:t>When</a:t>
            </a:r>
            <a:r>
              <a:rPr lang="hr-HR" dirty="0"/>
              <a:t> </a:t>
            </a:r>
            <a:r>
              <a:rPr lang="hr-HR" dirty="0" err="1"/>
              <a:t>analysing</a:t>
            </a:r>
            <a:r>
              <a:rPr lang="hr-HR" dirty="0"/>
              <a:t> </a:t>
            </a:r>
            <a:r>
              <a:rPr lang="hr-HR" dirty="0" err="1"/>
              <a:t>frequency</a:t>
            </a:r>
            <a:r>
              <a:rPr lang="hr-HR" dirty="0"/>
              <a:t> </a:t>
            </a:r>
            <a:r>
              <a:rPr lang="hr-HR" dirty="0" err="1"/>
              <a:t>of</a:t>
            </a:r>
            <a:r>
              <a:rPr lang="hr-HR" dirty="0"/>
              <a:t> </a:t>
            </a:r>
            <a:r>
              <a:rPr lang="hr-HR" dirty="0" err="1"/>
              <a:t>specific</a:t>
            </a:r>
            <a:r>
              <a:rPr lang="hr-HR" dirty="0"/>
              <a:t> </a:t>
            </a:r>
            <a:r>
              <a:rPr lang="hr-HR" dirty="0" err="1"/>
              <a:t>words</a:t>
            </a:r>
            <a:r>
              <a:rPr lang="hr-HR" dirty="0"/>
              <a:t> </a:t>
            </a:r>
            <a:r>
              <a:rPr lang="hr-HR" dirty="0" err="1"/>
              <a:t>with</a:t>
            </a:r>
            <a:r>
              <a:rPr lang="hr-HR" dirty="0"/>
              <a:t> negative </a:t>
            </a:r>
            <a:r>
              <a:rPr lang="hr-HR" dirty="0" err="1"/>
              <a:t>or</a:t>
            </a:r>
            <a:r>
              <a:rPr lang="hr-HR" dirty="0"/>
              <a:t> </a:t>
            </a:r>
            <a:r>
              <a:rPr lang="hr-HR" dirty="0" err="1"/>
              <a:t>positive</a:t>
            </a:r>
            <a:r>
              <a:rPr lang="hr-HR" dirty="0"/>
              <a:t> sentiment, </a:t>
            </a:r>
            <a:r>
              <a:rPr lang="hr-HR" dirty="0" err="1"/>
              <a:t>words</a:t>
            </a:r>
            <a:r>
              <a:rPr lang="hr-HR" dirty="0"/>
              <a:t> </a:t>
            </a:r>
            <a:r>
              <a:rPr lang="hr-HR" dirty="0" err="1"/>
              <a:t>like</a:t>
            </a:r>
            <a:r>
              <a:rPr lang="hr-HR" dirty="0"/>
              <a:t> </a:t>
            </a:r>
            <a:r>
              <a:rPr lang="hr-HR" dirty="0" err="1"/>
              <a:t>work</a:t>
            </a:r>
            <a:r>
              <a:rPr lang="hr-HR" dirty="0"/>
              <a:t>, </a:t>
            </a:r>
            <a:r>
              <a:rPr lang="hr-HR" dirty="0" err="1"/>
              <a:t>good</a:t>
            </a:r>
            <a:r>
              <a:rPr lang="hr-HR" dirty="0"/>
              <a:t> </a:t>
            </a:r>
            <a:r>
              <a:rPr lang="hr-HR" dirty="0" err="1"/>
              <a:t>and</a:t>
            </a:r>
            <a:r>
              <a:rPr lang="hr-HR" dirty="0"/>
              <a:t> </a:t>
            </a:r>
            <a:r>
              <a:rPr lang="hr-HR" dirty="0" err="1"/>
              <a:t>great</a:t>
            </a:r>
            <a:r>
              <a:rPr lang="hr-HR" dirty="0"/>
              <a:t> are most </a:t>
            </a:r>
            <a:r>
              <a:rPr lang="hr-HR" dirty="0" err="1"/>
              <a:t>frequently</a:t>
            </a:r>
            <a:r>
              <a:rPr lang="hr-HR" dirty="0"/>
              <a:t> </a:t>
            </a:r>
            <a:r>
              <a:rPr lang="hr-HR" dirty="0" err="1"/>
              <a:t>mentioned</a:t>
            </a:r>
            <a:r>
              <a:rPr lang="hr-HR" dirty="0"/>
              <a:t> </a:t>
            </a:r>
            <a:r>
              <a:rPr lang="hr-HR" dirty="0" err="1"/>
              <a:t>words</a:t>
            </a:r>
            <a:r>
              <a:rPr lang="hr-HR" dirty="0"/>
              <a:t> </a:t>
            </a:r>
            <a:r>
              <a:rPr lang="hr-HR" dirty="0" err="1"/>
              <a:t>with</a:t>
            </a:r>
            <a:r>
              <a:rPr lang="hr-HR" dirty="0"/>
              <a:t> </a:t>
            </a:r>
            <a:r>
              <a:rPr lang="hr-HR" dirty="0" err="1"/>
              <a:t>positive</a:t>
            </a:r>
            <a:r>
              <a:rPr lang="hr-HR" dirty="0"/>
              <a:t> sentiment, </a:t>
            </a:r>
            <a:r>
              <a:rPr lang="hr-HR" dirty="0" err="1"/>
              <a:t>while</a:t>
            </a:r>
            <a:r>
              <a:rPr lang="hr-HR" dirty="0"/>
              <a:t> problem, </a:t>
            </a:r>
            <a:r>
              <a:rPr lang="hr-HR" dirty="0" err="1"/>
              <a:t>crash</a:t>
            </a:r>
            <a:r>
              <a:rPr lang="hr-HR" dirty="0"/>
              <a:t> </a:t>
            </a:r>
            <a:r>
              <a:rPr lang="hr-HR" dirty="0" err="1"/>
              <a:t>and</a:t>
            </a:r>
            <a:r>
              <a:rPr lang="hr-HR" dirty="0"/>
              <a:t> </a:t>
            </a:r>
            <a:r>
              <a:rPr lang="hr-HR" dirty="0" err="1"/>
              <a:t>useless</a:t>
            </a:r>
            <a:r>
              <a:rPr lang="hr-HR" dirty="0"/>
              <a:t> are more </a:t>
            </a:r>
            <a:r>
              <a:rPr lang="hr-HR" dirty="0" err="1"/>
              <a:t>frequently</a:t>
            </a:r>
            <a:r>
              <a:rPr lang="hr-HR" dirty="0"/>
              <a:t> </a:t>
            </a:r>
            <a:r>
              <a:rPr lang="hr-HR" dirty="0" err="1"/>
              <a:t>mentioned</a:t>
            </a:r>
            <a:r>
              <a:rPr lang="hr-HR" dirty="0"/>
              <a:t>  </a:t>
            </a:r>
            <a:r>
              <a:rPr lang="hr-HR" dirty="0" err="1"/>
              <a:t>words</a:t>
            </a:r>
            <a:r>
              <a:rPr lang="hr-HR" dirty="0"/>
              <a:t> </a:t>
            </a:r>
            <a:r>
              <a:rPr lang="hr-HR" dirty="0" err="1"/>
              <a:t>with</a:t>
            </a:r>
            <a:r>
              <a:rPr lang="hr-HR" dirty="0"/>
              <a:t> negative sentiment.</a:t>
            </a:r>
          </a:p>
          <a:p>
            <a:endParaRPr lang="hr-HR" dirty="0"/>
          </a:p>
          <a:p>
            <a:r>
              <a:rPr lang="hr-HR" dirty="0" err="1"/>
              <a:t>Similar</a:t>
            </a:r>
            <a:r>
              <a:rPr lang="hr-HR" dirty="0"/>
              <a:t> to </a:t>
            </a:r>
            <a:r>
              <a:rPr lang="hr-HR" dirty="0" err="1"/>
              <a:t>previous</a:t>
            </a:r>
            <a:r>
              <a:rPr lang="hr-HR" dirty="0"/>
              <a:t> </a:t>
            </a:r>
            <a:r>
              <a:rPr lang="hr-HR" dirty="0" err="1"/>
              <a:t>slide</a:t>
            </a:r>
            <a:endParaRPr lang="hr-HR" dirty="0"/>
          </a:p>
          <a:p>
            <a:endParaRPr lang="hr-HR" dirty="0"/>
          </a:p>
          <a:p>
            <a:endParaRPr lang="en-US" dirty="0"/>
          </a:p>
        </p:txBody>
      </p:sp>
      <p:sp>
        <p:nvSpPr>
          <p:cNvPr id="4" name="Slide Number Placeholder 3"/>
          <p:cNvSpPr>
            <a:spLocks noGrp="1"/>
          </p:cNvSpPr>
          <p:nvPr>
            <p:ph type="sldNum" sz="quarter" idx="5"/>
          </p:nvPr>
        </p:nvSpPr>
        <p:spPr/>
        <p:txBody>
          <a:bodyPr/>
          <a:lstStyle/>
          <a:p>
            <a:fld id="{08360549-C73E-4877-ABD7-CA743B88115C}" type="slidenum">
              <a:rPr lang="en-US" smtClean="0"/>
              <a:t>31</a:t>
            </a:fld>
            <a:endParaRPr lang="en-US"/>
          </a:p>
        </p:txBody>
      </p:sp>
    </p:spTree>
    <p:extLst>
      <p:ext uri="{BB962C8B-B14F-4D97-AF65-F5344CB8AC3E}">
        <p14:creationId xmlns:p14="http://schemas.microsoft.com/office/powerpoint/2010/main" val="1635034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err="1"/>
              <a:t>Scraped</a:t>
            </a:r>
            <a:r>
              <a:rPr lang="hr-HR" dirty="0"/>
              <a:t> </a:t>
            </a:r>
            <a:r>
              <a:rPr lang="hr-HR" dirty="0" err="1"/>
              <a:t>reviews</a:t>
            </a:r>
            <a:r>
              <a:rPr lang="hr-HR" dirty="0"/>
              <a:t> </a:t>
            </a:r>
            <a:r>
              <a:rPr lang="hr-HR" dirty="0" err="1"/>
              <a:t>used</a:t>
            </a:r>
            <a:r>
              <a:rPr lang="hr-HR" dirty="0"/>
              <a:t> </a:t>
            </a:r>
            <a:r>
              <a:rPr lang="hr-HR" dirty="0" err="1"/>
              <a:t>in</a:t>
            </a:r>
            <a:r>
              <a:rPr lang="hr-HR" dirty="0"/>
              <a:t> </a:t>
            </a:r>
            <a:r>
              <a:rPr lang="hr-HR" dirty="0" err="1"/>
              <a:t>report</a:t>
            </a:r>
            <a:r>
              <a:rPr lang="hr-HR" dirty="0"/>
              <a:t> </a:t>
            </a:r>
            <a:r>
              <a:rPr lang="hr-HR" dirty="0" err="1"/>
              <a:t>exclude</a:t>
            </a:r>
            <a:r>
              <a:rPr lang="hr-HR" dirty="0"/>
              <a:t> </a:t>
            </a:r>
            <a:r>
              <a:rPr lang="hr-HR" dirty="0" err="1"/>
              <a:t>reviews</a:t>
            </a:r>
            <a:r>
              <a:rPr lang="hr-HR" dirty="0"/>
              <a:t> </a:t>
            </a:r>
            <a:r>
              <a:rPr lang="hr-HR" dirty="0" err="1"/>
              <a:t>outside</a:t>
            </a:r>
            <a:r>
              <a:rPr lang="hr-HR" dirty="0"/>
              <a:t> </a:t>
            </a:r>
            <a:r>
              <a:rPr lang="hr-HR" dirty="0" err="1"/>
              <a:t>of</a:t>
            </a:r>
            <a:r>
              <a:rPr lang="hr-HR" dirty="0"/>
              <a:t> </a:t>
            </a:r>
            <a:r>
              <a:rPr lang="hr-HR" dirty="0" err="1"/>
              <a:t>defined</a:t>
            </a:r>
            <a:r>
              <a:rPr lang="hr-HR" dirty="0"/>
              <a:t> </a:t>
            </a:r>
            <a:r>
              <a:rPr lang="hr-HR" dirty="0" err="1"/>
              <a:t>timeline</a:t>
            </a:r>
            <a:r>
              <a:rPr lang="hr-HR" dirty="0"/>
              <a:t> </a:t>
            </a:r>
            <a:r>
              <a:rPr lang="hr-HR" dirty="0" err="1"/>
              <a:t>and</a:t>
            </a:r>
            <a:r>
              <a:rPr lang="hr-HR" dirty="0"/>
              <a:t> </a:t>
            </a:r>
            <a:r>
              <a:rPr lang="hr-HR" dirty="0" err="1"/>
              <a:t>reviews</a:t>
            </a:r>
            <a:r>
              <a:rPr lang="hr-HR" dirty="0"/>
              <a:t> on </a:t>
            </a:r>
            <a:r>
              <a:rPr lang="hr-HR" dirty="0" err="1"/>
              <a:t>languages</a:t>
            </a:r>
            <a:r>
              <a:rPr lang="hr-HR" dirty="0"/>
              <a:t> </a:t>
            </a:r>
            <a:r>
              <a:rPr lang="hr-HR" dirty="0" err="1"/>
              <a:t>that</a:t>
            </a:r>
            <a:r>
              <a:rPr lang="hr-HR" dirty="0"/>
              <a:t> are </a:t>
            </a:r>
            <a:r>
              <a:rPr lang="hr-HR" dirty="0" err="1"/>
              <a:t>not</a:t>
            </a:r>
            <a:r>
              <a:rPr lang="hr-HR" dirty="0"/>
              <a:t> </a:t>
            </a:r>
            <a:r>
              <a:rPr lang="hr-HR" dirty="0" err="1"/>
              <a:t>written</a:t>
            </a:r>
            <a:r>
              <a:rPr lang="hr-HR" dirty="0"/>
              <a:t> </a:t>
            </a:r>
            <a:r>
              <a:rPr lang="hr-HR" dirty="0" err="1"/>
              <a:t>in</a:t>
            </a:r>
            <a:r>
              <a:rPr lang="hr-HR" dirty="0"/>
              <a:t> English for sure (</a:t>
            </a:r>
            <a:r>
              <a:rPr lang="hr-HR" dirty="0" err="1"/>
              <a:t>less</a:t>
            </a:r>
            <a:r>
              <a:rPr lang="hr-HR" dirty="0"/>
              <a:t> </a:t>
            </a:r>
            <a:r>
              <a:rPr lang="hr-HR" dirty="0" err="1"/>
              <a:t>than</a:t>
            </a:r>
            <a:r>
              <a:rPr lang="hr-HR" dirty="0"/>
              <a:t> 5%)</a:t>
            </a:r>
          </a:p>
          <a:p>
            <a:r>
              <a:rPr lang="hr-HR" dirty="0"/>
              <a:t>Genius </a:t>
            </a:r>
            <a:r>
              <a:rPr lang="hr-HR" dirty="0" err="1"/>
              <a:t>Maps</a:t>
            </a:r>
            <a:r>
              <a:rPr lang="hr-HR" dirty="0"/>
              <a:t> </a:t>
            </a:r>
            <a:r>
              <a:rPr lang="hr-HR" dirty="0" err="1"/>
              <a:t>application</a:t>
            </a:r>
            <a:r>
              <a:rPr lang="hr-HR" dirty="0"/>
              <a:t> </a:t>
            </a:r>
            <a:r>
              <a:rPr lang="hr-HR" dirty="0" err="1"/>
              <a:t>has</a:t>
            </a:r>
            <a:r>
              <a:rPr lang="hr-HR" dirty="0"/>
              <a:t> </a:t>
            </a:r>
            <a:r>
              <a:rPr lang="hr-HR" dirty="0" err="1"/>
              <a:t>significantly</a:t>
            </a:r>
            <a:r>
              <a:rPr lang="hr-HR" dirty="0"/>
              <a:t> </a:t>
            </a:r>
            <a:r>
              <a:rPr lang="hr-HR" dirty="0" err="1"/>
              <a:t>lower</a:t>
            </a:r>
            <a:r>
              <a:rPr lang="hr-HR" dirty="0"/>
              <a:t> </a:t>
            </a:r>
            <a:r>
              <a:rPr lang="hr-HR" dirty="0" err="1"/>
              <a:t>amount</a:t>
            </a:r>
            <a:r>
              <a:rPr lang="hr-HR" dirty="0"/>
              <a:t> </a:t>
            </a:r>
            <a:r>
              <a:rPr lang="hr-HR" dirty="0" err="1"/>
              <a:t>of</a:t>
            </a:r>
            <a:r>
              <a:rPr lang="hr-HR" dirty="0"/>
              <a:t> </a:t>
            </a:r>
            <a:r>
              <a:rPr lang="hr-HR" dirty="0" err="1"/>
              <a:t>reviews</a:t>
            </a:r>
            <a:r>
              <a:rPr lang="hr-HR" dirty="0"/>
              <a:t> on </a:t>
            </a:r>
            <a:r>
              <a:rPr lang="hr-HR" dirty="0" err="1"/>
              <a:t>GoooglePlay</a:t>
            </a:r>
            <a:r>
              <a:rPr lang="hr-HR" dirty="0"/>
              <a:t> </a:t>
            </a:r>
            <a:r>
              <a:rPr lang="hr-HR" dirty="0" err="1"/>
              <a:t>store</a:t>
            </a:r>
            <a:r>
              <a:rPr lang="hr-HR" dirty="0"/>
              <a:t> </a:t>
            </a:r>
            <a:r>
              <a:rPr lang="hr-HR" dirty="0" err="1"/>
              <a:t>compared</a:t>
            </a:r>
            <a:r>
              <a:rPr lang="hr-HR" dirty="0"/>
              <a:t> to </a:t>
            </a:r>
            <a:r>
              <a:rPr lang="hr-HR" dirty="0" err="1"/>
              <a:t>other</a:t>
            </a:r>
            <a:r>
              <a:rPr lang="hr-HR" dirty="0"/>
              <a:t> </a:t>
            </a:r>
            <a:r>
              <a:rPr lang="hr-HR" dirty="0" err="1"/>
              <a:t>smaller</a:t>
            </a:r>
            <a:r>
              <a:rPr lang="hr-HR" dirty="0"/>
              <a:t> offline </a:t>
            </a:r>
            <a:r>
              <a:rPr lang="hr-HR" dirty="0" err="1"/>
              <a:t>navigation</a:t>
            </a:r>
            <a:r>
              <a:rPr lang="hr-HR" dirty="0"/>
              <a:t> </a:t>
            </a:r>
            <a:r>
              <a:rPr lang="hr-HR" dirty="0" err="1"/>
              <a:t>apps</a:t>
            </a:r>
            <a:r>
              <a:rPr lang="hr-HR" dirty="0"/>
              <a:t> (9312).</a:t>
            </a:r>
            <a:br>
              <a:rPr lang="hr-HR" dirty="0"/>
            </a:br>
            <a:r>
              <a:rPr lang="hr-HR" dirty="0" err="1"/>
              <a:t>Other</a:t>
            </a:r>
            <a:r>
              <a:rPr lang="hr-HR" dirty="0"/>
              <a:t> </a:t>
            </a:r>
            <a:r>
              <a:rPr lang="hr-HR" dirty="0" err="1"/>
              <a:t>smallers</a:t>
            </a:r>
            <a:r>
              <a:rPr lang="hr-HR" dirty="0"/>
              <a:t> </a:t>
            </a:r>
            <a:r>
              <a:rPr lang="hr-HR" dirty="0" err="1"/>
              <a:t>apps</a:t>
            </a:r>
            <a:r>
              <a:rPr lang="hr-HR" dirty="0"/>
              <a:t> </a:t>
            </a:r>
            <a:r>
              <a:rPr lang="hr-HR" dirty="0" err="1"/>
              <a:t>have</a:t>
            </a:r>
            <a:r>
              <a:rPr lang="hr-HR" dirty="0"/>
              <a:t> more </a:t>
            </a:r>
            <a:r>
              <a:rPr lang="hr-HR" dirty="0" err="1"/>
              <a:t>than</a:t>
            </a:r>
            <a:r>
              <a:rPr lang="hr-HR" dirty="0"/>
              <a:t> 100k </a:t>
            </a:r>
            <a:r>
              <a:rPr lang="hr-HR" dirty="0" err="1"/>
              <a:t>reviews</a:t>
            </a:r>
            <a:r>
              <a:rPr lang="hr-HR" dirty="0"/>
              <a:t> on </a:t>
            </a:r>
            <a:r>
              <a:rPr lang="hr-HR" dirty="0" err="1"/>
              <a:t>play</a:t>
            </a:r>
            <a:r>
              <a:rPr lang="hr-HR" dirty="0"/>
              <a:t> </a:t>
            </a:r>
            <a:r>
              <a:rPr lang="hr-HR" dirty="0" err="1"/>
              <a:t>store</a:t>
            </a:r>
            <a:r>
              <a:rPr lang="hr-HR" dirty="0"/>
              <a:t>, </a:t>
            </a:r>
            <a:r>
              <a:rPr lang="hr-HR" dirty="0" err="1"/>
              <a:t>arround</a:t>
            </a:r>
            <a:r>
              <a:rPr lang="hr-HR" dirty="0"/>
              <a:t> 11-12k </a:t>
            </a:r>
            <a:r>
              <a:rPr lang="hr-HR" dirty="0" err="1"/>
              <a:t>among</a:t>
            </a:r>
            <a:r>
              <a:rPr lang="hr-HR" dirty="0"/>
              <a:t> </a:t>
            </a:r>
            <a:r>
              <a:rPr lang="hr-HR" dirty="0" err="1"/>
              <a:t>those</a:t>
            </a:r>
            <a:r>
              <a:rPr lang="hr-HR" dirty="0"/>
              <a:t> are </a:t>
            </a:r>
            <a:r>
              <a:rPr lang="hr-HR" dirty="0" err="1"/>
              <a:t>reviews</a:t>
            </a:r>
            <a:r>
              <a:rPr lang="hr-HR" dirty="0"/>
              <a:t> </a:t>
            </a:r>
            <a:r>
              <a:rPr lang="hr-HR" dirty="0" err="1"/>
              <a:t>with</a:t>
            </a:r>
            <a:r>
              <a:rPr lang="hr-HR" dirty="0"/>
              <a:t> </a:t>
            </a:r>
            <a:r>
              <a:rPr lang="hr-HR" dirty="0" err="1"/>
              <a:t>comments</a:t>
            </a:r>
            <a:r>
              <a:rPr lang="hr-HR" dirty="0"/>
              <a:t>.</a:t>
            </a:r>
          </a:p>
          <a:p>
            <a:r>
              <a:rPr lang="hr-HR" dirty="0" err="1"/>
              <a:t>TomTom</a:t>
            </a:r>
            <a:r>
              <a:rPr lang="hr-HR" dirty="0"/>
              <a:t> </a:t>
            </a:r>
            <a:r>
              <a:rPr lang="hr-HR" dirty="0" err="1"/>
              <a:t>has</a:t>
            </a:r>
            <a:r>
              <a:rPr lang="hr-HR" dirty="0"/>
              <a:t> </a:t>
            </a:r>
            <a:r>
              <a:rPr lang="hr-HR" dirty="0" err="1"/>
              <a:t>majority</a:t>
            </a:r>
            <a:r>
              <a:rPr lang="hr-HR" dirty="0"/>
              <a:t> </a:t>
            </a:r>
            <a:r>
              <a:rPr lang="hr-HR" dirty="0" err="1"/>
              <a:t>of</a:t>
            </a:r>
            <a:r>
              <a:rPr lang="hr-HR" dirty="0"/>
              <a:t> </a:t>
            </a:r>
            <a:r>
              <a:rPr lang="hr-HR" dirty="0" err="1"/>
              <a:t>his</a:t>
            </a:r>
            <a:r>
              <a:rPr lang="hr-HR" dirty="0"/>
              <a:t> </a:t>
            </a:r>
            <a:r>
              <a:rPr lang="hr-HR" dirty="0" err="1"/>
              <a:t>reviews</a:t>
            </a:r>
            <a:r>
              <a:rPr lang="hr-HR" dirty="0"/>
              <a:t> </a:t>
            </a:r>
            <a:r>
              <a:rPr lang="hr-HR" dirty="0" err="1"/>
              <a:t>posted</a:t>
            </a:r>
            <a:r>
              <a:rPr lang="hr-HR" dirty="0"/>
              <a:t> </a:t>
            </a:r>
            <a:r>
              <a:rPr lang="hr-HR" dirty="0" err="1"/>
              <a:t>in</a:t>
            </a:r>
            <a:r>
              <a:rPr lang="hr-HR" dirty="0"/>
              <a:t> </a:t>
            </a:r>
            <a:r>
              <a:rPr lang="hr-HR" dirty="0" err="1"/>
              <a:t>the</a:t>
            </a:r>
            <a:r>
              <a:rPr lang="hr-HR" dirty="0"/>
              <a:t> past 4 </a:t>
            </a:r>
            <a:r>
              <a:rPr lang="hr-HR" dirty="0" err="1"/>
              <a:t>years</a:t>
            </a:r>
            <a:r>
              <a:rPr lang="hr-HR" dirty="0"/>
              <a:t>.</a:t>
            </a:r>
            <a:br>
              <a:rPr lang="hr-HR" dirty="0"/>
            </a:br>
            <a:r>
              <a:rPr lang="hr-HR" dirty="0" err="1"/>
              <a:t>CoPilot</a:t>
            </a:r>
            <a:r>
              <a:rPr lang="hr-HR" dirty="0"/>
              <a:t> </a:t>
            </a:r>
            <a:r>
              <a:rPr lang="hr-HR" dirty="0" err="1"/>
              <a:t>and</a:t>
            </a:r>
            <a:r>
              <a:rPr lang="hr-HR" dirty="0"/>
              <a:t> </a:t>
            </a:r>
            <a:r>
              <a:rPr lang="hr-HR" dirty="0" err="1"/>
              <a:t>Navmii</a:t>
            </a:r>
            <a:r>
              <a:rPr lang="hr-HR" dirty="0"/>
              <a:t> </a:t>
            </a:r>
            <a:r>
              <a:rPr lang="hr-HR" dirty="0" err="1"/>
              <a:t>review</a:t>
            </a:r>
            <a:r>
              <a:rPr lang="hr-HR" dirty="0"/>
              <a:t> </a:t>
            </a:r>
            <a:r>
              <a:rPr lang="hr-HR" dirty="0" err="1"/>
              <a:t>frequency</a:t>
            </a:r>
            <a:r>
              <a:rPr lang="hr-HR" dirty="0"/>
              <a:t> </a:t>
            </a:r>
            <a:r>
              <a:rPr lang="hr-HR" dirty="0" err="1"/>
              <a:t>is</a:t>
            </a:r>
            <a:r>
              <a:rPr lang="hr-HR" dirty="0"/>
              <a:t> </a:t>
            </a:r>
            <a:r>
              <a:rPr lang="hr-HR" dirty="0" err="1"/>
              <a:t>dropping</a:t>
            </a:r>
            <a:r>
              <a:rPr lang="hr-HR" dirty="0"/>
              <a:t>.</a:t>
            </a:r>
          </a:p>
        </p:txBody>
      </p:sp>
      <p:sp>
        <p:nvSpPr>
          <p:cNvPr id="4" name="Slide Number Placeholder 3"/>
          <p:cNvSpPr>
            <a:spLocks noGrp="1"/>
          </p:cNvSpPr>
          <p:nvPr>
            <p:ph type="sldNum" sz="quarter" idx="5"/>
          </p:nvPr>
        </p:nvSpPr>
        <p:spPr/>
        <p:txBody>
          <a:bodyPr/>
          <a:lstStyle/>
          <a:p>
            <a:fld id="{08360549-C73E-4877-ABD7-CA743B88115C}" type="slidenum">
              <a:rPr lang="en-US" smtClean="0"/>
              <a:t>5</a:t>
            </a:fld>
            <a:endParaRPr lang="en-US"/>
          </a:p>
        </p:txBody>
      </p:sp>
    </p:spTree>
    <p:extLst>
      <p:ext uri="{BB962C8B-B14F-4D97-AF65-F5344CB8AC3E}">
        <p14:creationId xmlns:p14="http://schemas.microsoft.com/office/powerpoint/2010/main" val="34540420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a:t>Simillar conclusion can be drown with data on bigger apps.</a:t>
            </a:r>
          </a:p>
          <a:p>
            <a:endParaRPr lang="hr-HR" dirty="0"/>
          </a:p>
          <a:p>
            <a:pPr marL="0" marR="0" lvl="0" indent="0" algn="l" defTabSz="914400" rtl="0" eaLnBrk="1" fontAlgn="auto" latinLnBrk="0" hangingPunct="1">
              <a:lnSpc>
                <a:spcPct val="100000"/>
              </a:lnSpc>
              <a:spcBef>
                <a:spcPts val="0"/>
              </a:spcBef>
              <a:spcAft>
                <a:spcPts val="0"/>
              </a:spcAft>
              <a:buClrTx/>
              <a:buSzTx/>
              <a:buFontTx/>
              <a:buNone/>
              <a:tabLst/>
              <a:defRPr/>
            </a:pPr>
            <a:r>
              <a:rPr lang="hr-HR" dirty="0"/>
              <a:t>Same among all analyzed apps - no big difference - people complain around same things and people tend to give positive comments on same things </a:t>
            </a:r>
            <a:r>
              <a:rPr lang="hr-HR" dirty="0">
                <a:sym typeface="Wingdings" panose="05000000000000000000" pitchFamily="2" charset="2"/>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hr-HR"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hr-HR" dirty="0" err="1">
                <a:sym typeface="Wingdings" panose="05000000000000000000" pitchFamily="2" charset="2"/>
              </a:rPr>
              <a:t>With</a:t>
            </a:r>
            <a:r>
              <a:rPr lang="hr-HR" dirty="0">
                <a:sym typeface="Wingdings" panose="05000000000000000000" pitchFamily="2" charset="2"/>
              </a:rPr>
              <a:t> some </a:t>
            </a:r>
            <a:r>
              <a:rPr lang="hr-HR" dirty="0" err="1">
                <a:sym typeface="Wingdings" panose="05000000000000000000" pitchFamily="2" charset="2"/>
              </a:rPr>
              <a:t>causion</a:t>
            </a:r>
            <a:r>
              <a:rPr lang="hr-HR" dirty="0">
                <a:sym typeface="Wingdings" panose="05000000000000000000" pitchFamily="2" charset="2"/>
              </a:rPr>
              <a:t> </a:t>
            </a:r>
            <a:r>
              <a:rPr lang="hr-HR" dirty="0" err="1">
                <a:sym typeface="Wingdings" panose="05000000000000000000" pitchFamily="2" charset="2"/>
              </a:rPr>
              <a:t>implied</a:t>
            </a:r>
            <a:r>
              <a:rPr lang="hr-HR" dirty="0">
                <a:sym typeface="Wingdings" panose="05000000000000000000" pitchFamily="2" charset="2"/>
              </a:rPr>
              <a:t>, </a:t>
            </a:r>
            <a:r>
              <a:rPr lang="hr-HR" dirty="0" err="1">
                <a:sym typeface="Wingdings" panose="05000000000000000000" pitchFamily="2" charset="2"/>
              </a:rPr>
              <a:t>these</a:t>
            </a:r>
            <a:r>
              <a:rPr lang="hr-HR" dirty="0">
                <a:sym typeface="Wingdings" panose="05000000000000000000" pitchFamily="2" charset="2"/>
              </a:rPr>
              <a:t> </a:t>
            </a:r>
            <a:r>
              <a:rPr lang="hr-HR" dirty="0" err="1">
                <a:sym typeface="Wingdings" panose="05000000000000000000" pitchFamily="2" charset="2"/>
              </a:rPr>
              <a:t>words</a:t>
            </a:r>
            <a:r>
              <a:rPr lang="hr-HR" dirty="0">
                <a:sym typeface="Wingdings" panose="05000000000000000000" pitchFamily="2" charset="2"/>
              </a:rPr>
              <a:t> </a:t>
            </a:r>
            <a:r>
              <a:rPr lang="hr-HR" dirty="0" err="1">
                <a:sym typeface="Wingdings" panose="05000000000000000000" pitchFamily="2" charset="2"/>
              </a:rPr>
              <a:t>can</a:t>
            </a:r>
            <a:r>
              <a:rPr lang="hr-HR" dirty="0">
                <a:sym typeface="Wingdings" panose="05000000000000000000" pitchFamily="2" charset="2"/>
              </a:rPr>
              <a:t> </a:t>
            </a:r>
            <a:r>
              <a:rPr lang="hr-HR" dirty="0" err="1">
                <a:sym typeface="Wingdings" panose="05000000000000000000" pitchFamily="2" charset="2"/>
              </a:rPr>
              <a:t>be</a:t>
            </a:r>
            <a:r>
              <a:rPr lang="hr-HR" dirty="0">
                <a:sym typeface="Wingdings" panose="05000000000000000000" pitchFamily="2" charset="2"/>
              </a:rPr>
              <a:t> </a:t>
            </a:r>
            <a:r>
              <a:rPr lang="hr-HR" dirty="0" err="1">
                <a:sym typeface="Wingdings" panose="05000000000000000000" pitchFamily="2" charset="2"/>
              </a:rPr>
              <a:t>used</a:t>
            </a:r>
            <a:r>
              <a:rPr lang="hr-HR" dirty="0">
                <a:sym typeface="Wingdings" panose="05000000000000000000" pitchFamily="2" charset="2"/>
              </a:rPr>
              <a:t> </a:t>
            </a:r>
            <a:r>
              <a:rPr lang="hr-HR" dirty="0" err="1">
                <a:sym typeface="Wingdings" panose="05000000000000000000" pitchFamily="2" charset="2"/>
              </a:rPr>
              <a:t>in</a:t>
            </a:r>
            <a:r>
              <a:rPr lang="hr-HR" dirty="0">
                <a:sym typeface="Wingdings" panose="05000000000000000000" pitchFamily="2" charset="2"/>
              </a:rPr>
              <a:t> marketing </a:t>
            </a:r>
            <a:r>
              <a:rPr lang="hr-HR" dirty="0" err="1">
                <a:sym typeface="Wingdings" panose="05000000000000000000" pitchFamily="2" charset="2"/>
              </a:rPr>
              <a:t>advertising</a:t>
            </a:r>
            <a:endParaRPr lang="hr-HR"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hr-HR" dirty="0">
                <a:sym typeface="Wingdings" panose="05000000000000000000" pitchFamily="2" charset="2"/>
              </a:rPr>
              <a:t>**All </a:t>
            </a:r>
            <a:r>
              <a:rPr lang="hr-HR" dirty="0" err="1">
                <a:sym typeface="Wingdings" panose="05000000000000000000" pitchFamily="2" charset="2"/>
              </a:rPr>
              <a:t>words</a:t>
            </a:r>
            <a:r>
              <a:rPr lang="hr-HR" dirty="0">
                <a:sym typeface="Wingdings" panose="05000000000000000000" pitchFamily="2" charset="2"/>
              </a:rPr>
              <a:t> are </a:t>
            </a:r>
            <a:r>
              <a:rPr lang="hr-HR" dirty="0" err="1">
                <a:sym typeface="Wingdings" panose="05000000000000000000" pitchFamily="2" charset="2"/>
              </a:rPr>
              <a:t>analaysed</a:t>
            </a:r>
            <a:r>
              <a:rPr lang="hr-HR" dirty="0">
                <a:sym typeface="Wingdings" panose="05000000000000000000" pitchFamily="2" charset="2"/>
              </a:rPr>
              <a:t> </a:t>
            </a:r>
            <a:r>
              <a:rPr lang="hr-HR" dirty="0" err="1">
                <a:sym typeface="Wingdings" panose="05000000000000000000" pitchFamily="2" charset="2"/>
              </a:rPr>
              <a:t>individualy</a:t>
            </a:r>
            <a:r>
              <a:rPr lang="hr-HR" dirty="0">
                <a:sym typeface="Wingdings" panose="05000000000000000000" pitchFamily="2" charset="2"/>
              </a:rPr>
              <a:t>, </a:t>
            </a:r>
            <a:r>
              <a:rPr lang="hr-HR" dirty="0" err="1">
                <a:sym typeface="Wingdings" panose="05000000000000000000" pitchFamily="2" charset="2"/>
              </a:rPr>
              <a:t>thoug</a:t>
            </a:r>
            <a:r>
              <a:rPr lang="hr-HR" dirty="0">
                <a:sym typeface="Wingdings" panose="05000000000000000000" pitchFamily="2" charset="2"/>
              </a:rPr>
              <a:t> </a:t>
            </a:r>
            <a:r>
              <a:rPr lang="hr-HR" dirty="0" err="1">
                <a:sym typeface="Wingdings" panose="05000000000000000000" pitchFamily="2" charset="2"/>
              </a:rPr>
              <a:t>bigrams</a:t>
            </a:r>
            <a:r>
              <a:rPr lang="hr-HR" dirty="0">
                <a:sym typeface="Wingdings" panose="05000000000000000000" pitchFamily="2" charset="2"/>
              </a:rPr>
              <a:t> </a:t>
            </a:r>
            <a:r>
              <a:rPr lang="hr-HR" dirty="0" err="1">
                <a:sym typeface="Wingdings" panose="05000000000000000000" pitchFamily="2" charset="2"/>
              </a:rPr>
              <a:t>like</a:t>
            </a:r>
            <a:r>
              <a:rPr lang="hr-HR" dirty="0">
                <a:sym typeface="Wingdings" panose="05000000000000000000" pitchFamily="2" charset="2"/>
              </a:rPr>
              <a:t> „</a:t>
            </a:r>
            <a:r>
              <a:rPr lang="hr-HR" dirty="0" err="1">
                <a:sym typeface="Wingdings" panose="05000000000000000000" pitchFamily="2" charset="2"/>
              </a:rPr>
              <a:t>not</a:t>
            </a:r>
            <a:r>
              <a:rPr lang="hr-HR" dirty="0">
                <a:sym typeface="Wingdings" panose="05000000000000000000" pitchFamily="2" charset="2"/>
              </a:rPr>
              <a:t> </a:t>
            </a:r>
            <a:r>
              <a:rPr lang="hr-HR" dirty="0" err="1">
                <a:sym typeface="Wingdings" panose="05000000000000000000" pitchFamily="2" charset="2"/>
              </a:rPr>
              <a:t>working</a:t>
            </a:r>
            <a:r>
              <a:rPr lang="hr-HR" dirty="0">
                <a:sym typeface="Wingdings" panose="05000000000000000000" pitchFamily="2" charset="2"/>
              </a:rPr>
              <a:t>” are </a:t>
            </a:r>
            <a:r>
              <a:rPr lang="hr-HR" dirty="0" err="1">
                <a:sym typeface="Wingdings" panose="05000000000000000000" pitchFamily="2" charset="2"/>
              </a:rPr>
              <a:t>included</a:t>
            </a:r>
            <a:r>
              <a:rPr lang="hr-HR" dirty="0">
                <a:sym typeface="Wingdings" panose="05000000000000000000" pitchFamily="2" charset="2"/>
              </a:rPr>
              <a:t> </a:t>
            </a:r>
            <a:r>
              <a:rPr lang="hr-HR" dirty="0" err="1">
                <a:sym typeface="Wingdings" panose="05000000000000000000" pitchFamily="2" charset="2"/>
              </a:rPr>
              <a:t>in</a:t>
            </a:r>
            <a:r>
              <a:rPr lang="hr-HR" dirty="0">
                <a:sym typeface="Wingdings" panose="05000000000000000000" pitchFamily="2" charset="2"/>
              </a:rPr>
              <a:t> </a:t>
            </a:r>
            <a:r>
              <a:rPr lang="hr-HR" dirty="0" err="1">
                <a:sym typeface="Wingdings" panose="05000000000000000000" pitchFamily="2" charset="2"/>
              </a:rPr>
              <a:t>the</a:t>
            </a:r>
            <a:r>
              <a:rPr lang="hr-HR" dirty="0">
                <a:sym typeface="Wingdings" panose="05000000000000000000" pitchFamily="2" charset="2"/>
              </a:rPr>
              <a:t> sentiment </a:t>
            </a:r>
            <a:r>
              <a:rPr lang="hr-HR" dirty="0" err="1">
                <a:sym typeface="Wingdings" panose="05000000000000000000" pitchFamily="2" charset="2"/>
              </a:rPr>
              <a:t>analysis</a:t>
            </a:r>
            <a:endParaRPr lang="hr-HR" dirty="0">
              <a:sym typeface="Wingdings" panose="05000000000000000000" pitchFamily="2" charset="2"/>
            </a:endParaRPr>
          </a:p>
          <a:p>
            <a:endParaRPr lang="en-US" dirty="0"/>
          </a:p>
        </p:txBody>
      </p:sp>
      <p:sp>
        <p:nvSpPr>
          <p:cNvPr id="4" name="Slide Number Placeholder 3"/>
          <p:cNvSpPr>
            <a:spLocks noGrp="1"/>
          </p:cNvSpPr>
          <p:nvPr>
            <p:ph type="sldNum" sz="quarter" idx="5"/>
          </p:nvPr>
        </p:nvSpPr>
        <p:spPr/>
        <p:txBody>
          <a:bodyPr/>
          <a:lstStyle/>
          <a:p>
            <a:fld id="{08360549-C73E-4877-ABD7-CA743B88115C}" type="slidenum">
              <a:rPr lang="en-US" smtClean="0"/>
              <a:t>32</a:t>
            </a:fld>
            <a:endParaRPr lang="en-US"/>
          </a:p>
        </p:txBody>
      </p:sp>
    </p:spTree>
    <p:extLst>
      <p:ext uri="{BB962C8B-B14F-4D97-AF65-F5344CB8AC3E}">
        <p14:creationId xmlns:p14="http://schemas.microsoft.com/office/powerpoint/2010/main" val="15630101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err="1"/>
              <a:t>This</a:t>
            </a:r>
            <a:r>
              <a:rPr lang="hr-HR" dirty="0"/>
              <a:t> </a:t>
            </a:r>
            <a:r>
              <a:rPr lang="hr-HR" dirty="0" err="1"/>
              <a:t>chart</a:t>
            </a:r>
            <a:r>
              <a:rPr lang="hr-HR" dirty="0"/>
              <a:t> </a:t>
            </a:r>
            <a:r>
              <a:rPr lang="hr-HR" dirty="0" err="1"/>
              <a:t>shows</a:t>
            </a:r>
            <a:r>
              <a:rPr lang="hr-HR" dirty="0"/>
              <a:t> most </a:t>
            </a:r>
            <a:r>
              <a:rPr lang="hr-HR" dirty="0" err="1"/>
              <a:t>frequently</a:t>
            </a:r>
            <a:r>
              <a:rPr lang="hr-HR" dirty="0"/>
              <a:t> </a:t>
            </a:r>
            <a:r>
              <a:rPr lang="hr-HR" dirty="0" err="1"/>
              <a:t>used</a:t>
            </a:r>
            <a:r>
              <a:rPr lang="hr-HR" dirty="0"/>
              <a:t> </a:t>
            </a:r>
            <a:r>
              <a:rPr lang="hr-HR" dirty="0" err="1"/>
              <a:t>words</a:t>
            </a:r>
            <a:r>
              <a:rPr lang="hr-HR" dirty="0"/>
              <a:t> </a:t>
            </a:r>
            <a:r>
              <a:rPr lang="hr-HR" dirty="0" err="1"/>
              <a:t>which</a:t>
            </a:r>
            <a:r>
              <a:rPr lang="hr-HR" dirty="0"/>
              <a:t> are </a:t>
            </a:r>
            <a:r>
              <a:rPr lang="hr-HR" dirty="0" err="1"/>
              <a:t>used</a:t>
            </a:r>
            <a:r>
              <a:rPr lang="hr-HR" dirty="0"/>
              <a:t> one </a:t>
            </a:r>
            <a:r>
              <a:rPr lang="hr-HR" dirty="0" err="1"/>
              <a:t>next</a:t>
            </a:r>
            <a:r>
              <a:rPr lang="hr-HR" dirty="0"/>
              <a:t> to </a:t>
            </a:r>
            <a:r>
              <a:rPr lang="hr-HR" dirty="0" err="1"/>
              <a:t>each</a:t>
            </a:r>
            <a:r>
              <a:rPr lang="hr-HR" dirty="0"/>
              <a:t> </a:t>
            </a:r>
            <a:r>
              <a:rPr lang="hr-HR" dirty="0" err="1"/>
              <a:t>other</a:t>
            </a:r>
            <a:r>
              <a:rPr lang="hr-HR" dirty="0"/>
              <a:t> (</a:t>
            </a:r>
            <a:r>
              <a:rPr lang="hr-HR" dirty="0" err="1"/>
              <a:t>bigrams</a:t>
            </a:r>
            <a:r>
              <a:rPr lang="hr-HR" dirty="0"/>
              <a:t>). </a:t>
            </a:r>
          </a:p>
          <a:p>
            <a:r>
              <a:rPr lang="hr-HR" dirty="0"/>
              <a:t>When analysed together, good/great app, google maps, satelite navigation are bigrams which are frequent in all 4 apps.</a:t>
            </a:r>
          </a:p>
          <a:p>
            <a:endParaRPr lang="hr-HR" dirty="0"/>
          </a:p>
          <a:p>
            <a:r>
              <a:rPr lang="hr-HR" dirty="0"/>
              <a:t>BRP - …As </a:t>
            </a:r>
            <a:r>
              <a:rPr lang="hr-HR" dirty="0" err="1"/>
              <a:t>we</a:t>
            </a:r>
            <a:r>
              <a:rPr lang="hr-HR" dirty="0"/>
              <a:t> </a:t>
            </a:r>
            <a:r>
              <a:rPr lang="hr-HR" dirty="0" err="1"/>
              <a:t>understood</a:t>
            </a:r>
            <a:r>
              <a:rPr lang="hr-HR" dirty="0"/>
              <a:t>…</a:t>
            </a:r>
          </a:p>
          <a:p>
            <a:endParaRPr lang="hr-HR" dirty="0"/>
          </a:p>
          <a:p>
            <a:r>
              <a:rPr lang="hr-HR" dirty="0"/>
              <a:t>Google maps - something all small navigations are figthing with</a:t>
            </a:r>
            <a:endParaRPr lang="en-US" dirty="0"/>
          </a:p>
          <a:p>
            <a:endParaRPr lang="en-US" dirty="0"/>
          </a:p>
        </p:txBody>
      </p:sp>
      <p:sp>
        <p:nvSpPr>
          <p:cNvPr id="4" name="Slide Number Placeholder 3"/>
          <p:cNvSpPr>
            <a:spLocks noGrp="1"/>
          </p:cNvSpPr>
          <p:nvPr>
            <p:ph type="sldNum" sz="quarter" idx="5"/>
          </p:nvPr>
        </p:nvSpPr>
        <p:spPr/>
        <p:txBody>
          <a:bodyPr/>
          <a:lstStyle/>
          <a:p>
            <a:fld id="{08360549-C73E-4877-ABD7-CA743B88115C}" type="slidenum">
              <a:rPr lang="en-US" smtClean="0"/>
              <a:t>33</a:t>
            </a:fld>
            <a:endParaRPr lang="en-US"/>
          </a:p>
        </p:txBody>
      </p:sp>
    </p:spTree>
    <p:extLst>
      <p:ext uri="{BB962C8B-B14F-4D97-AF65-F5344CB8AC3E}">
        <p14:creationId xmlns:p14="http://schemas.microsoft.com/office/powerpoint/2010/main" val="15633816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r-HR" dirty="0"/>
              <a:t>Google maps - all large navigations are figthing with it</a:t>
            </a:r>
            <a:endParaRPr lang="en-US" dirty="0"/>
          </a:p>
          <a:p>
            <a:endParaRPr lang="hr-HR" dirty="0"/>
          </a:p>
          <a:p>
            <a:endParaRPr lang="en-US" dirty="0"/>
          </a:p>
        </p:txBody>
      </p:sp>
      <p:sp>
        <p:nvSpPr>
          <p:cNvPr id="4" name="Slide Number Placeholder 3"/>
          <p:cNvSpPr>
            <a:spLocks noGrp="1"/>
          </p:cNvSpPr>
          <p:nvPr>
            <p:ph type="sldNum" sz="quarter" idx="5"/>
          </p:nvPr>
        </p:nvSpPr>
        <p:spPr/>
        <p:txBody>
          <a:bodyPr/>
          <a:lstStyle/>
          <a:p>
            <a:fld id="{08360549-C73E-4877-ABD7-CA743B88115C}" type="slidenum">
              <a:rPr lang="en-US" smtClean="0"/>
              <a:t>34</a:t>
            </a:fld>
            <a:endParaRPr lang="en-US"/>
          </a:p>
        </p:txBody>
      </p:sp>
    </p:spTree>
    <p:extLst>
      <p:ext uri="{BB962C8B-B14F-4D97-AF65-F5344CB8AC3E}">
        <p14:creationId xmlns:p14="http://schemas.microsoft.com/office/powerpoint/2010/main" val="33848762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360549-C73E-4877-ABD7-CA743B88115C}" type="slidenum">
              <a:rPr lang="en-US" smtClean="0"/>
              <a:t>35</a:t>
            </a:fld>
            <a:endParaRPr lang="en-US"/>
          </a:p>
        </p:txBody>
      </p:sp>
    </p:spTree>
    <p:extLst>
      <p:ext uri="{BB962C8B-B14F-4D97-AF65-F5344CB8AC3E}">
        <p14:creationId xmlns:p14="http://schemas.microsoft.com/office/powerpoint/2010/main" val="5850554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a:t>Exponential smoothing (Simple, Holt’s Mehod, Hol’s Seasonal method)</a:t>
            </a:r>
          </a:p>
          <a:p>
            <a:r>
              <a:rPr lang="hr-HR" dirty="0"/>
              <a:t>ARIMA </a:t>
            </a:r>
          </a:p>
          <a:p>
            <a:r>
              <a:rPr lang="hr-HR" dirty="0"/>
              <a:t>BSTS (SemilocalLinearTrend)</a:t>
            </a:r>
          </a:p>
          <a:p>
            <a:r>
              <a:rPr lang="hr-HR" dirty="0"/>
              <a:t>RMSE + MAPE</a:t>
            </a:r>
            <a:endParaRPr lang="en-US" dirty="0"/>
          </a:p>
        </p:txBody>
      </p:sp>
      <p:sp>
        <p:nvSpPr>
          <p:cNvPr id="4" name="Slide Number Placeholder 3"/>
          <p:cNvSpPr>
            <a:spLocks noGrp="1"/>
          </p:cNvSpPr>
          <p:nvPr>
            <p:ph type="sldNum" sz="quarter" idx="5"/>
          </p:nvPr>
        </p:nvSpPr>
        <p:spPr/>
        <p:txBody>
          <a:bodyPr/>
          <a:lstStyle/>
          <a:p>
            <a:fld id="{08360549-C73E-4877-ABD7-CA743B88115C}" type="slidenum">
              <a:rPr lang="en-US" smtClean="0"/>
              <a:t>37</a:t>
            </a:fld>
            <a:endParaRPr lang="en-US"/>
          </a:p>
        </p:txBody>
      </p:sp>
    </p:spTree>
    <p:extLst>
      <p:ext uri="{BB962C8B-B14F-4D97-AF65-F5344CB8AC3E}">
        <p14:creationId xmlns:p14="http://schemas.microsoft.com/office/powerpoint/2010/main" val="30964199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360549-C73E-4877-ABD7-CA743B88115C}" type="slidenum">
              <a:rPr lang="en-US" smtClean="0"/>
              <a:t>38</a:t>
            </a:fld>
            <a:endParaRPr lang="en-US"/>
          </a:p>
        </p:txBody>
      </p:sp>
    </p:spTree>
    <p:extLst>
      <p:ext uri="{BB962C8B-B14F-4D97-AF65-F5344CB8AC3E}">
        <p14:creationId xmlns:p14="http://schemas.microsoft.com/office/powerpoint/2010/main" val="30992659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360549-C73E-4877-ABD7-CA743B88115C}" type="slidenum">
              <a:rPr lang="en-US" smtClean="0"/>
              <a:t>40</a:t>
            </a:fld>
            <a:endParaRPr lang="en-US"/>
          </a:p>
        </p:txBody>
      </p:sp>
    </p:spTree>
    <p:extLst>
      <p:ext uri="{BB962C8B-B14F-4D97-AF65-F5344CB8AC3E}">
        <p14:creationId xmlns:p14="http://schemas.microsoft.com/office/powerpoint/2010/main" val="2461547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360549-C73E-4877-ABD7-CA743B88115C}" type="slidenum">
              <a:rPr lang="en-US" smtClean="0"/>
              <a:t>41</a:t>
            </a:fld>
            <a:endParaRPr lang="en-US"/>
          </a:p>
        </p:txBody>
      </p:sp>
    </p:spTree>
    <p:extLst>
      <p:ext uri="{BB962C8B-B14F-4D97-AF65-F5344CB8AC3E}">
        <p14:creationId xmlns:p14="http://schemas.microsoft.com/office/powerpoint/2010/main" val="357775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a:t>Reference table. </a:t>
            </a:r>
            <a:r>
              <a:rPr lang="hr-HR" dirty="0" err="1"/>
              <a:t>Number</a:t>
            </a:r>
            <a:r>
              <a:rPr lang="hr-HR" dirty="0"/>
              <a:t> </a:t>
            </a:r>
            <a:r>
              <a:rPr lang="hr-HR" dirty="0" err="1"/>
              <a:t>of</a:t>
            </a:r>
            <a:r>
              <a:rPr lang="hr-HR" dirty="0"/>
              <a:t> </a:t>
            </a:r>
            <a:r>
              <a:rPr lang="hr-HR" dirty="0" err="1"/>
              <a:t>reviews</a:t>
            </a:r>
            <a:r>
              <a:rPr lang="hr-HR" dirty="0"/>
              <a:t> </a:t>
            </a:r>
            <a:r>
              <a:rPr lang="hr-HR" dirty="0" err="1"/>
              <a:t>used</a:t>
            </a:r>
            <a:r>
              <a:rPr lang="hr-HR" dirty="0"/>
              <a:t> to </a:t>
            </a:r>
            <a:r>
              <a:rPr lang="hr-HR" dirty="0" err="1"/>
              <a:t>present</a:t>
            </a:r>
            <a:r>
              <a:rPr lang="hr-HR" dirty="0"/>
              <a:t> data </a:t>
            </a:r>
            <a:r>
              <a:rPr lang="hr-HR" dirty="0" err="1"/>
              <a:t>in</a:t>
            </a:r>
            <a:r>
              <a:rPr lang="hr-HR" dirty="0"/>
              <a:t> future </a:t>
            </a:r>
            <a:r>
              <a:rPr lang="hr-HR" dirty="0" err="1"/>
              <a:t>slides</a:t>
            </a:r>
            <a:r>
              <a:rPr lang="hr-HR" dirty="0"/>
              <a:t>*</a:t>
            </a:r>
            <a:br>
              <a:rPr lang="hr-HR" dirty="0"/>
            </a:br>
            <a:endParaRPr lang="en-US" dirty="0"/>
          </a:p>
        </p:txBody>
      </p:sp>
      <p:sp>
        <p:nvSpPr>
          <p:cNvPr id="4" name="Slide Number Placeholder 3"/>
          <p:cNvSpPr>
            <a:spLocks noGrp="1"/>
          </p:cNvSpPr>
          <p:nvPr>
            <p:ph type="sldNum" sz="quarter" idx="5"/>
          </p:nvPr>
        </p:nvSpPr>
        <p:spPr/>
        <p:txBody>
          <a:bodyPr/>
          <a:lstStyle/>
          <a:p>
            <a:fld id="{08360549-C73E-4877-ABD7-CA743B88115C}" type="slidenum">
              <a:rPr lang="en-US" smtClean="0"/>
              <a:t>6</a:t>
            </a:fld>
            <a:endParaRPr lang="en-US"/>
          </a:p>
        </p:txBody>
      </p:sp>
    </p:spTree>
    <p:extLst>
      <p:ext uri="{BB962C8B-B14F-4D97-AF65-F5344CB8AC3E}">
        <p14:creationId xmlns:p14="http://schemas.microsoft.com/office/powerpoint/2010/main" val="939067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r-HR" dirty="0"/>
              <a:t>Reference table. </a:t>
            </a:r>
            <a:r>
              <a:rPr lang="hr-HR" dirty="0" err="1"/>
              <a:t>Number</a:t>
            </a:r>
            <a:r>
              <a:rPr lang="hr-HR" dirty="0"/>
              <a:t> </a:t>
            </a:r>
            <a:r>
              <a:rPr lang="hr-HR" dirty="0" err="1"/>
              <a:t>of</a:t>
            </a:r>
            <a:r>
              <a:rPr lang="hr-HR" dirty="0"/>
              <a:t> </a:t>
            </a:r>
            <a:r>
              <a:rPr lang="hr-HR" dirty="0" err="1"/>
              <a:t>reviews</a:t>
            </a:r>
            <a:r>
              <a:rPr lang="hr-HR" dirty="0"/>
              <a:t> </a:t>
            </a:r>
            <a:r>
              <a:rPr lang="hr-HR" dirty="0" err="1"/>
              <a:t>used</a:t>
            </a:r>
            <a:r>
              <a:rPr lang="hr-HR" dirty="0"/>
              <a:t> to </a:t>
            </a:r>
            <a:r>
              <a:rPr lang="hr-HR" dirty="0" err="1"/>
              <a:t>present</a:t>
            </a:r>
            <a:r>
              <a:rPr lang="hr-HR" dirty="0"/>
              <a:t> data </a:t>
            </a:r>
            <a:r>
              <a:rPr lang="hr-HR" dirty="0" err="1"/>
              <a:t>in</a:t>
            </a:r>
            <a:r>
              <a:rPr lang="hr-HR" dirty="0"/>
              <a:t> future </a:t>
            </a:r>
            <a:r>
              <a:rPr lang="hr-HR" dirty="0" err="1"/>
              <a:t>slides</a:t>
            </a:r>
            <a:r>
              <a:rPr lang="hr-HR" dirty="0"/>
              <a:t>*</a:t>
            </a:r>
            <a:endParaRPr lang="en-US" dirty="0"/>
          </a:p>
          <a:p>
            <a:endParaRPr lang="en-US" dirty="0"/>
          </a:p>
        </p:txBody>
      </p:sp>
      <p:sp>
        <p:nvSpPr>
          <p:cNvPr id="4" name="Slide Number Placeholder 3"/>
          <p:cNvSpPr>
            <a:spLocks noGrp="1"/>
          </p:cNvSpPr>
          <p:nvPr>
            <p:ph type="sldNum" sz="quarter" idx="5"/>
          </p:nvPr>
        </p:nvSpPr>
        <p:spPr/>
        <p:txBody>
          <a:bodyPr/>
          <a:lstStyle/>
          <a:p>
            <a:fld id="{08360549-C73E-4877-ABD7-CA743B88115C}" type="slidenum">
              <a:rPr lang="en-US" smtClean="0"/>
              <a:t>7</a:t>
            </a:fld>
            <a:endParaRPr lang="en-US"/>
          </a:p>
        </p:txBody>
      </p:sp>
    </p:spTree>
    <p:extLst>
      <p:ext uri="{BB962C8B-B14F-4D97-AF65-F5344CB8AC3E}">
        <p14:creationId xmlns:p14="http://schemas.microsoft.com/office/powerpoint/2010/main" val="3677519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err="1"/>
              <a:t>Among</a:t>
            </a:r>
            <a:r>
              <a:rPr lang="hr-HR" dirty="0"/>
              <a:t> </a:t>
            </a:r>
            <a:r>
              <a:rPr lang="hr-HR" dirty="0" err="1"/>
              <a:t>bigger</a:t>
            </a:r>
            <a:r>
              <a:rPr lang="hr-HR" dirty="0"/>
              <a:t> </a:t>
            </a:r>
            <a:r>
              <a:rPr lang="hr-HR" dirty="0" err="1"/>
              <a:t>apps</a:t>
            </a:r>
            <a:r>
              <a:rPr lang="hr-HR" dirty="0"/>
              <a:t>, </a:t>
            </a:r>
            <a:r>
              <a:rPr lang="hr-HR" dirty="0" err="1"/>
              <a:t>Waze</a:t>
            </a:r>
            <a:r>
              <a:rPr lang="hr-HR" dirty="0"/>
              <a:t> </a:t>
            </a:r>
            <a:r>
              <a:rPr lang="hr-HR" dirty="0" err="1"/>
              <a:t>has</a:t>
            </a:r>
            <a:r>
              <a:rPr lang="hr-HR" dirty="0"/>
              <a:t> </a:t>
            </a:r>
            <a:r>
              <a:rPr lang="hr-HR" dirty="0" err="1"/>
              <a:t>the</a:t>
            </a:r>
            <a:r>
              <a:rPr lang="hr-HR" dirty="0"/>
              <a:t> most </a:t>
            </a:r>
            <a:r>
              <a:rPr lang="hr-HR" dirty="0" err="1"/>
              <a:t>reviews</a:t>
            </a:r>
            <a:r>
              <a:rPr lang="hr-HR" dirty="0"/>
              <a:t> on </a:t>
            </a:r>
            <a:r>
              <a:rPr lang="hr-HR" dirty="0" err="1"/>
              <a:t>GooglePlay</a:t>
            </a:r>
            <a:r>
              <a:rPr lang="hr-HR" dirty="0"/>
              <a:t> </a:t>
            </a:r>
            <a:r>
              <a:rPr lang="hr-HR" dirty="0" err="1"/>
              <a:t>store</a:t>
            </a:r>
            <a:r>
              <a:rPr lang="hr-HR" dirty="0"/>
              <a:t> (7+ </a:t>
            </a:r>
            <a:r>
              <a:rPr lang="hr-HR" dirty="0" err="1"/>
              <a:t>million</a:t>
            </a:r>
            <a:r>
              <a:rPr lang="hr-HR" dirty="0"/>
              <a:t>), </a:t>
            </a:r>
            <a:r>
              <a:rPr lang="hr-HR" dirty="0" err="1"/>
              <a:t>followed</a:t>
            </a:r>
            <a:r>
              <a:rPr lang="hr-HR" dirty="0"/>
              <a:t> </a:t>
            </a:r>
            <a:r>
              <a:rPr lang="hr-HR" dirty="0" err="1"/>
              <a:t>by</a:t>
            </a:r>
            <a:r>
              <a:rPr lang="hr-HR" dirty="0"/>
              <a:t> </a:t>
            </a:r>
            <a:r>
              <a:rPr lang="hr-HR" dirty="0" err="1"/>
              <a:t>Sygic</a:t>
            </a:r>
            <a:r>
              <a:rPr lang="hr-HR" dirty="0"/>
              <a:t> (1.6M) </a:t>
            </a:r>
            <a:r>
              <a:rPr lang="hr-HR" dirty="0" err="1"/>
              <a:t>and</a:t>
            </a:r>
            <a:r>
              <a:rPr lang="hr-HR" dirty="0"/>
              <a:t> </a:t>
            </a:r>
            <a:r>
              <a:rPr lang="hr-HR" dirty="0" err="1"/>
              <a:t>Maps.me</a:t>
            </a:r>
            <a:r>
              <a:rPr lang="hr-HR" dirty="0"/>
              <a:t> (1.1M), </a:t>
            </a:r>
            <a:r>
              <a:rPr lang="hr-HR" dirty="0" err="1"/>
              <a:t>while</a:t>
            </a:r>
            <a:r>
              <a:rPr lang="hr-HR" dirty="0"/>
              <a:t> Here </a:t>
            </a:r>
            <a:r>
              <a:rPr lang="hr-HR" dirty="0" err="1"/>
              <a:t>is</a:t>
            </a:r>
            <a:r>
              <a:rPr lang="hr-HR" dirty="0"/>
              <a:t> </a:t>
            </a:r>
            <a:r>
              <a:rPr lang="hr-HR" dirty="0" err="1"/>
              <a:t>significantly</a:t>
            </a:r>
            <a:r>
              <a:rPr lang="hr-HR" dirty="0"/>
              <a:t> </a:t>
            </a:r>
            <a:r>
              <a:rPr lang="hr-HR" dirty="0" err="1"/>
              <a:t>smalles</a:t>
            </a:r>
            <a:r>
              <a:rPr lang="hr-HR" dirty="0"/>
              <a:t> </a:t>
            </a:r>
            <a:r>
              <a:rPr lang="hr-HR" dirty="0" err="1"/>
              <a:t>with</a:t>
            </a:r>
            <a:r>
              <a:rPr lang="hr-HR" dirty="0"/>
              <a:t> 0.5M.</a:t>
            </a:r>
            <a:endParaRPr lang="en-US" dirty="0"/>
          </a:p>
        </p:txBody>
      </p:sp>
      <p:sp>
        <p:nvSpPr>
          <p:cNvPr id="4" name="Slide Number Placeholder 3"/>
          <p:cNvSpPr>
            <a:spLocks noGrp="1"/>
          </p:cNvSpPr>
          <p:nvPr>
            <p:ph type="sldNum" sz="quarter" idx="5"/>
          </p:nvPr>
        </p:nvSpPr>
        <p:spPr/>
        <p:txBody>
          <a:bodyPr/>
          <a:lstStyle/>
          <a:p>
            <a:fld id="{08360549-C73E-4877-ABD7-CA743B88115C}" type="slidenum">
              <a:rPr lang="en-US" smtClean="0"/>
              <a:t>8</a:t>
            </a:fld>
            <a:endParaRPr lang="en-US"/>
          </a:p>
        </p:txBody>
      </p:sp>
    </p:spTree>
    <p:extLst>
      <p:ext uri="{BB962C8B-B14F-4D97-AF65-F5344CB8AC3E}">
        <p14:creationId xmlns:p14="http://schemas.microsoft.com/office/powerpoint/2010/main" val="2673223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r-HR" dirty="0"/>
              <a:t>Reference table. </a:t>
            </a:r>
            <a:r>
              <a:rPr lang="hr-HR" dirty="0" err="1"/>
              <a:t>Number</a:t>
            </a:r>
            <a:r>
              <a:rPr lang="hr-HR" dirty="0"/>
              <a:t> </a:t>
            </a:r>
            <a:r>
              <a:rPr lang="hr-HR" dirty="0" err="1"/>
              <a:t>of</a:t>
            </a:r>
            <a:r>
              <a:rPr lang="hr-HR" dirty="0"/>
              <a:t> </a:t>
            </a:r>
            <a:r>
              <a:rPr lang="hr-HR" dirty="0" err="1"/>
              <a:t>reviews</a:t>
            </a:r>
            <a:r>
              <a:rPr lang="hr-HR" dirty="0"/>
              <a:t> </a:t>
            </a:r>
            <a:r>
              <a:rPr lang="hr-HR" dirty="0" err="1"/>
              <a:t>used</a:t>
            </a:r>
            <a:r>
              <a:rPr lang="hr-HR" dirty="0"/>
              <a:t> to </a:t>
            </a:r>
            <a:r>
              <a:rPr lang="hr-HR" dirty="0" err="1"/>
              <a:t>present</a:t>
            </a:r>
            <a:r>
              <a:rPr lang="hr-HR" dirty="0"/>
              <a:t> data </a:t>
            </a:r>
            <a:r>
              <a:rPr lang="hr-HR" dirty="0" err="1"/>
              <a:t>in</a:t>
            </a:r>
            <a:r>
              <a:rPr lang="hr-HR" dirty="0"/>
              <a:t> future </a:t>
            </a:r>
            <a:r>
              <a:rPr lang="hr-HR" dirty="0" err="1"/>
              <a:t>slides</a:t>
            </a:r>
            <a:r>
              <a:rPr lang="hr-HR" dirty="0"/>
              <a:t>*</a:t>
            </a:r>
            <a:endParaRPr lang="en-US" dirty="0"/>
          </a:p>
          <a:p>
            <a:endParaRPr lang="en-US" dirty="0"/>
          </a:p>
        </p:txBody>
      </p:sp>
      <p:sp>
        <p:nvSpPr>
          <p:cNvPr id="4" name="Slide Number Placeholder 3"/>
          <p:cNvSpPr>
            <a:spLocks noGrp="1"/>
          </p:cNvSpPr>
          <p:nvPr>
            <p:ph type="sldNum" sz="quarter" idx="5"/>
          </p:nvPr>
        </p:nvSpPr>
        <p:spPr/>
        <p:txBody>
          <a:bodyPr/>
          <a:lstStyle/>
          <a:p>
            <a:fld id="{08360549-C73E-4877-ABD7-CA743B88115C}" type="slidenum">
              <a:rPr lang="en-US" smtClean="0"/>
              <a:t>9</a:t>
            </a:fld>
            <a:endParaRPr lang="en-US"/>
          </a:p>
        </p:txBody>
      </p:sp>
    </p:spTree>
    <p:extLst>
      <p:ext uri="{BB962C8B-B14F-4D97-AF65-F5344CB8AC3E}">
        <p14:creationId xmlns:p14="http://schemas.microsoft.com/office/powerpoint/2010/main" val="3756246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r-HR" dirty="0"/>
              <a:t>Reference table. </a:t>
            </a:r>
            <a:r>
              <a:rPr lang="hr-HR" dirty="0" err="1"/>
              <a:t>Number</a:t>
            </a:r>
            <a:r>
              <a:rPr lang="hr-HR" dirty="0"/>
              <a:t> </a:t>
            </a:r>
            <a:r>
              <a:rPr lang="hr-HR" dirty="0" err="1"/>
              <a:t>of</a:t>
            </a:r>
            <a:r>
              <a:rPr lang="hr-HR" dirty="0"/>
              <a:t> </a:t>
            </a:r>
            <a:r>
              <a:rPr lang="hr-HR" dirty="0" err="1"/>
              <a:t>reviews</a:t>
            </a:r>
            <a:r>
              <a:rPr lang="hr-HR" dirty="0"/>
              <a:t> </a:t>
            </a:r>
            <a:r>
              <a:rPr lang="hr-HR" dirty="0" err="1"/>
              <a:t>used</a:t>
            </a:r>
            <a:r>
              <a:rPr lang="hr-HR" dirty="0"/>
              <a:t> to </a:t>
            </a:r>
            <a:r>
              <a:rPr lang="hr-HR" dirty="0" err="1"/>
              <a:t>present</a:t>
            </a:r>
            <a:r>
              <a:rPr lang="hr-HR" dirty="0"/>
              <a:t> data </a:t>
            </a:r>
            <a:r>
              <a:rPr lang="hr-HR" dirty="0" err="1"/>
              <a:t>in</a:t>
            </a:r>
            <a:r>
              <a:rPr lang="hr-HR" dirty="0"/>
              <a:t> future </a:t>
            </a:r>
            <a:r>
              <a:rPr lang="hr-HR" dirty="0" err="1"/>
              <a:t>slides</a:t>
            </a:r>
            <a:r>
              <a:rPr lang="hr-HR" dirty="0"/>
              <a:t>*</a:t>
            </a:r>
            <a:endParaRPr lang="en-US" dirty="0"/>
          </a:p>
          <a:p>
            <a:endParaRPr lang="en-US" dirty="0"/>
          </a:p>
        </p:txBody>
      </p:sp>
      <p:sp>
        <p:nvSpPr>
          <p:cNvPr id="4" name="Slide Number Placeholder 3"/>
          <p:cNvSpPr>
            <a:spLocks noGrp="1"/>
          </p:cNvSpPr>
          <p:nvPr>
            <p:ph type="sldNum" sz="quarter" idx="5"/>
          </p:nvPr>
        </p:nvSpPr>
        <p:spPr/>
        <p:txBody>
          <a:bodyPr/>
          <a:lstStyle/>
          <a:p>
            <a:fld id="{08360549-C73E-4877-ABD7-CA743B88115C}" type="slidenum">
              <a:rPr lang="en-US" smtClean="0"/>
              <a:t>10</a:t>
            </a:fld>
            <a:endParaRPr lang="en-US"/>
          </a:p>
        </p:txBody>
      </p:sp>
    </p:spTree>
    <p:extLst>
      <p:ext uri="{BB962C8B-B14F-4D97-AF65-F5344CB8AC3E}">
        <p14:creationId xmlns:p14="http://schemas.microsoft.com/office/powerpoint/2010/main" val="1191989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r-HR" dirty="0"/>
              <a:t>***All future </a:t>
            </a:r>
            <a:r>
              <a:rPr lang="hr-HR" dirty="0" err="1"/>
              <a:t>slides</a:t>
            </a:r>
            <a:r>
              <a:rPr lang="hr-HR" dirty="0"/>
              <a:t> </a:t>
            </a:r>
            <a:r>
              <a:rPr lang="hr-HR" dirty="0" err="1"/>
              <a:t>include</a:t>
            </a:r>
            <a:r>
              <a:rPr lang="hr-HR" dirty="0"/>
              <a:t> data on </a:t>
            </a:r>
            <a:r>
              <a:rPr lang="hr-HR" dirty="0" err="1"/>
              <a:t>reviews</a:t>
            </a:r>
            <a:r>
              <a:rPr lang="hr-HR" dirty="0"/>
              <a:t> </a:t>
            </a:r>
            <a:r>
              <a:rPr lang="hr-HR" dirty="0" err="1"/>
              <a:t>which</a:t>
            </a:r>
            <a:r>
              <a:rPr lang="hr-HR" dirty="0"/>
              <a:t> </a:t>
            </a:r>
            <a:r>
              <a:rPr lang="hr-HR" dirty="0" err="1"/>
              <a:t>include</a:t>
            </a:r>
            <a:r>
              <a:rPr lang="hr-HR" dirty="0"/>
              <a:t> </a:t>
            </a:r>
            <a:r>
              <a:rPr lang="hr-HR" dirty="0" err="1"/>
              <a:t>comments</a:t>
            </a:r>
            <a:endParaRPr lang="hr-HR"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hr-HR" noProof="0" dirty="0"/>
              <a:t>W</a:t>
            </a:r>
            <a:r>
              <a:rPr lang="en-US" noProof="0" dirty="0"/>
              <a:t>e see words that are most often mentioned in each offline navigation app</a:t>
            </a:r>
          </a:p>
          <a:p>
            <a:pPr marL="0" marR="0" lvl="0" indent="0" algn="l" defTabSz="914400" rtl="0" eaLnBrk="1" fontAlgn="auto" latinLnBrk="0" hangingPunct="1">
              <a:lnSpc>
                <a:spcPct val="100000"/>
              </a:lnSpc>
              <a:spcBef>
                <a:spcPts val="0"/>
              </a:spcBef>
              <a:spcAft>
                <a:spcPts val="0"/>
              </a:spcAft>
              <a:buClrTx/>
              <a:buSzTx/>
              <a:buFontTx/>
              <a:buNone/>
              <a:tabLst/>
              <a:defRPr/>
            </a:pPr>
            <a:r>
              <a:rPr lang="hr-HR" noProof="0" dirty="0"/>
              <a:t>To add on it, Tom Tom has strongest brand awarness and Genius Maps weakest according to word cloud method on given sample.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hr-HR" noProof="0" dirty="0"/>
          </a:p>
          <a:p>
            <a:r>
              <a:rPr lang="en-US" noProof="0" dirty="0"/>
              <a:t>Most frequently used words in reviews in all three smaller apps are app, map and good.</a:t>
            </a:r>
          </a:p>
          <a:p>
            <a:r>
              <a:rPr lang="en-US" noProof="0" dirty="0"/>
              <a:t>They are followed by words like: work, now</a:t>
            </a:r>
            <a:r>
              <a:rPr lang="hr-HR" noProof="0" dirty="0"/>
              <a:t>,</a:t>
            </a:r>
            <a:r>
              <a:rPr lang="en-US" noProof="0" dirty="0"/>
              <a:t> use, update etc.</a:t>
            </a:r>
          </a:p>
          <a:p>
            <a:endParaRPr lang="en-US" noProof="0" dirty="0"/>
          </a:p>
          <a:p>
            <a:r>
              <a:rPr lang="en-US" noProof="0" dirty="0"/>
              <a:t>**TomTom word bubble is made of less words probably because it has higher number of reviews</a:t>
            </a:r>
          </a:p>
          <a:p>
            <a:endParaRPr lang="en-US" noProof="0" dirty="0"/>
          </a:p>
          <a:p>
            <a:endParaRPr lang="en-US" noProof="0" dirty="0"/>
          </a:p>
          <a:p>
            <a:endParaRPr lang="en-US" noProof="0" dirty="0"/>
          </a:p>
          <a:p>
            <a:endParaRPr lang="en-US" noProof="0" dirty="0"/>
          </a:p>
          <a:p>
            <a:endParaRPr lang="en-US" dirty="0"/>
          </a:p>
          <a:p>
            <a:endParaRPr lang="en-US" dirty="0"/>
          </a:p>
        </p:txBody>
      </p:sp>
      <p:sp>
        <p:nvSpPr>
          <p:cNvPr id="4" name="Slide Number Placeholder 3"/>
          <p:cNvSpPr>
            <a:spLocks noGrp="1"/>
          </p:cNvSpPr>
          <p:nvPr>
            <p:ph type="sldNum" sz="quarter" idx="5"/>
          </p:nvPr>
        </p:nvSpPr>
        <p:spPr/>
        <p:txBody>
          <a:bodyPr/>
          <a:lstStyle/>
          <a:p>
            <a:fld id="{08360549-C73E-4877-ABD7-CA743B88115C}" type="slidenum">
              <a:rPr lang="en-US" smtClean="0"/>
              <a:t>11</a:t>
            </a:fld>
            <a:endParaRPr lang="en-US"/>
          </a:p>
        </p:txBody>
      </p:sp>
    </p:spTree>
    <p:extLst>
      <p:ext uri="{BB962C8B-B14F-4D97-AF65-F5344CB8AC3E}">
        <p14:creationId xmlns:p14="http://schemas.microsoft.com/office/powerpoint/2010/main" val="4150464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B751E-4CFE-47AC-BA9E-B75EB50F77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6CECE9C-5B5A-4D9A-80A5-B78E0E194B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FC6C99-078E-4D82-8977-2A8407C9AAD8}"/>
              </a:ext>
            </a:extLst>
          </p:cNvPr>
          <p:cNvSpPr>
            <a:spLocks noGrp="1"/>
          </p:cNvSpPr>
          <p:nvPr>
            <p:ph type="dt" sz="half" idx="10"/>
          </p:nvPr>
        </p:nvSpPr>
        <p:spPr/>
        <p:txBody>
          <a:bodyPr/>
          <a:lstStyle/>
          <a:p>
            <a:fld id="{C92463FF-E71A-4958-9D46-5BFB09A20EE5}" type="datetimeFigureOut">
              <a:rPr lang="en-US" smtClean="0"/>
              <a:t>11/22/2020</a:t>
            </a:fld>
            <a:endParaRPr lang="en-US"/>
          </a:p>
        </p:txBody>
      </p:sp>
      <p:sp>
        <p:nvSpPr>
          <p:cNvPr id="5" name="Footer Placeholder 4">
            <a:extLst>
              <a:ext uri="{FF2B5EF4-FFF2-40B4-BE49-F238E27FC236}">
                <a16:creationId xmlns:a16="http://schemas.microsoft.com/office/drawing/2014/main" id="{A4350278-4EB6-4D65-982A-02CF9FB964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7E4EDD-0699-4FF3-9C6A-B9732BFEE797}"/>
              </a:ext>
            </a:extLst>
          </p:cNvPr>
          <p:cNvSpPr>
            <a:spLocks noGrp="1"/>
          </p:cNvSpPr>
          <p:nvPr>
            <p:ph type="sldNum" sz="quarter" idx="12"/>
          </p:nvPr>
        </p:nvSpPr>
        <p:spPr/>
        <p:txBody>
          <a:bodyPr/>
          <a:lstStyle/>
          <a:p>
            <a:fld id="{3FAA3AEC-1D34-450C-AE71-F9370DBFECF1}" type="slidenum">
              <a:rPr lang="en-US" smtClean="0"/>
              <a:t>‹#›</a:t>
            </a:fld>
            <a:endParaRPr lang="en-US"/>
          </a:p>
        </p:txBody>
      </p:sp>
    </p:spTree>
    <p:extLst>
      <p:ext uri="{BB962C8B-B14F-4D97-AF65-F5344CB8AC3E}">
        <p14:creationId xmlns:p14="http://schemas.microsoft.com/office/powerpoint/2010/main" val="4260010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4335F-9302-4A2D-B84D-2CBE83AAD4A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E99E47C-EA0E-4EB0-92A6-3036847C75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4992D1-0789-456D-B4FE-66ED80B2D884}"/>
              </a:ext>
            </a:extLst>
          </p:cNvPr>
          <p:cNvSpPr>
            <a:spLocks noGrp="1"/>
          </p:cNvSpPr>
          <p:nvPr>
            <p:ph type="dt" sz="half" idx="10"/>
          </p:nvPr>
        </p:nvSpPr>
        <p:spPr/>
        <p:txBody>
          <a:bodyPr/>
          <a:lstStyle/>
          <a:p>
            <a:fld id="{C92463FF-E71A-4958-9D46-5BFB09A20EE5}" type="datetimeFigureOut">
              <a:rPr lang="en-US" smtClean="0"/>
              <a:t>11/22/2020</a:t>
            </a:fld>
            <a:endParaRPr lang="en-US"/>
          </a:p>
        </p:txBody>
      </p:sp>
      <p:sp>
        <p:nvSpPr>
          <p:cNvPr id="5" name="Footer Placeholder 4">
            <a:extLst>
              <a:ext uri="{FF2B5EF4-FFF2-40B4-BE49-F238E27FC236}">
                <a16:creationId xmlns:a16="http://schemas.microsoft.com/office/drawing/2014/main" id="{5381A974-C6C6-44B2-BB0B-587408B75A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14BBFF-7339-4374-B973-4546B21B9455}"/>
              </a:ext>
            </a:extLst>
          </p:cNvPr>
          <p:cNvSpPr>
            <a:spLocks noGrp="1"/>
          </p:cNvSpPr>
          <p:nvPr>
            <p:ph type="sldNum" sz="quarter" idx="12"/>
          </p:nvPr>
        </p:nvSpPr>
        <p:spPr/>
        <p:txBody>
          <a:bodyPr/>
          <a:lstStyle/>
          <a:p>
            <a:fld id="{3FAA3AEC-1D34-450C-AE71-F9370DBFECF1}" type="slidenum">
              <a:rPr lang="en-US" smtClean="0"/>
              <a:t>‹#›</a:t>
            </a:fld>
            <a:endParaRPr lang="en-US"/>
          </a:p>
        </p:txBody>
      </p:sp>
    </p:spTree>
    <p:extLst>
      <p:ext uri="{BB962C8B-B14F-4D97-AF65-F5344CB8AC3E}">
        <p14:creationId xmlns:p14="http://schemas.microsoft.com/office/powerpoint/2010/main" val="841619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2E0650-D7E0-4DF0-B1A1-3933D5EBDA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CC0317-D429-412F-B44B-BA36CDC0EC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A4029E-78D8-4A9C-9FCD-40916C628563}"/>
              </a:ext>
            </a:extLst>
          </p:cNvPr>
          <p:cNvSpPr>
            <a:spLocks noGrp="1"/>
          </p:cNvSpPr>
          <p:nvPr>
            <p:ph type="dt" sz="half" idx="10"/>
          </p:nvPr>
        </p:nvSpPr>
        <p:spPr/>
        <p:txBody>
          <a:bodyPr/>
          <a:lstStyle/>
          <a:p>
            <a:fld id="{C92463FF-E71A-4958-9D46-5BFB09A20EE5}" type="datetimeFigureOut">
              <a:rPr lang="en-US" smtClean="0"/>
              <a:t>11/22/2020</a:t>
            </a:fld>
            <a:endParaRPr lang="en-US"/>
          </a:p>
        </p:txBody>
      </p:sp>
      <p:sp>
        <p:nvSpPr>
          <p:cNvPr id="5" name="Footer Placeholder 4">
            <a:extLst>
              <a:ext uri="{FF2B5EF4-FFF2-40B4-BE49-F238E27FC236}">
                <a16:creationId xmlns:a16="http://schemas.microsoft.com/office/drawing/2014/main" id="{86E9811E-93F3-40F3-8FDF-392810436E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4A56EB-D9CB-4B9D-8E42-FC8A99E00517}"/>
              </a:ext>
            </a:extLst>
          </p:cNvPr>
          <p:cNvSpPr>
            <a:spLocks noGrp="1"/>
          </p:cNvSpPr>
          <p:nvPr>
            <p:ph type="sldNum" sz="quarter" idx="12"/>
          </p:nvPr>
        </p:nvSpPr>
        <p:spPr/>
        <p:txBody>
          <a:bodyPr/>
          <a:lstStyle/>
          <a:p>
            <a:fld id="{3FAA3AEC-1D34-450C-AE71-F9370DBFECF1}" type="slidenum">
              <a:rPr lang="en-US" smtClean="0"/>
              <a:t>‹#›</a:t>
            </a:fld>
            <a:endParaRPr lang="en-US"/>
          </a:p>
        </p:txBody>
      </p:sp>
    </p:spTree>
    <p:extLst>
      <p:ext uri="{BB962C8B-B14F-4D97-AF65-F5344CB8AC3E}">
        <p14:creationId xmlns:p14="http://schemas.microsoft.com/office/powerpoint/2010/main" val="41265252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C14738D-0932-41DF-9ECA-3BE4FB240FA9}"/>
              </a:ext>
            </a:extLst>
          </p:cNvPr>
          <p:cNvSpPr>
            <a:spLocks noGrp="1"/>
          </p:cNvSpPr>
          <p:nvPr>
            <p:ph type="pic" sz="quarter" idx="10"/>
          </p:nvPr>
        </p:nvSpPr>
        <p:spPr>
          <a:xfrm>
            <a:off x="0" y="3694176"/>
            <a:ext cx="6126480" cy="3163824"/>
          </a:xfrm>
        </p:spPr>
        <p:txBody>
          <a:bodyPr/>
          <a:lstStyle/>
          <a:p>
            <a:endParaRPr lang="en-US"/>
          </a:p>
        </p:txBody>
      </p:sp>
      <p:sp>
        <p:nvSpPr>
          <p:cNvPr id="8" name="Picture Placeholder 6">
            <a:extLst>
              <a:ext uri="{FF2B5EF4-FFF2-40B4-BE49-F238E27FC236}">
                <a16:creationId xmlns:a16="http://schemas.microsoft.com/office/drawing/2014/main" id="{81109779-5A46-4870-809E-96A0867E0426}"/>
              </a:ext>
            </a:extLst>
          </p:cNvPr>
          <p:cNvSpPr>
            <a:spLocks noGrp="1"/>
          </p:cNvSpPr>
          <p:nvPr>
            <p:ph type="pic" sz="quarter" idx="11"/>
          </p:nvPr>
        </p:nvSpPr>
        <p:spPr>
          <a:xfrm>
            <a:off x="6126480" y="3694176"/>
            <a:ext cx="6065520" cy="3163824"/>
          </a:xfrm>
        </p:spPr>
        <p:txBody>
          <a:bodyPr/>
          <a:lstStyle/>
          <a:p>
            <a:endParaRPr lang="en-US"/>
          </a:p>
        </p:txBody>
      </p:sp>
      <p:sp>
        <p:nvSpPr>
          <p:cNvPr id="9" name="Picture Placeholder 6">
            <a:extLst>
              <a:ext uri="{FF2B5EF4-FFF2-40B4-BE49-F238E27FC236}">
                <a16:creationId xmlns:a16="http://schemas.microsoft.com/office/drawing/2014/main" id="{E073D56A-FEFE-4B04-AA50-D57D8B33DAA8}"/>
              </a:ext>
            </a:extLst>
          </p:cNvPr>
          <p:cNvSpPr>
            <a:spLocks noGrp="1"/>
          </p:cNvSpPr>
          <p:nvPr>
            <p:ph type="pic" sz="quarter" idx="12"/>
          </p:nvPr>
        </p:nvSpPr>
        <p:spPr>
          <a:xfrm>
            <a:off x="30480" y="504724"/>
            <a:ext cx="6065520" cy="3163824"/>
          </a:xfrm>
        </p:spPr>
        <p:txBody>
          <a:bodyPr/>
          <a:lstStyle/>
          <a:p>
            <a:endParaRPr lang="en-US"/>
          </a:p>
        </p:txBody>
      </p:sp>
      <p:sp>
        <p:nvSpPr>
          <p:cNvPr id="10" name="Picture Placeholder 6">
            <a:extLst>
              <a:ext uri="{FF2B5EF4-FFF2-40B4-BE49-F238E27FC236}">
                <a16:creationId xmlns:a16="http://schemas.microsoft.com/office/drawing/2014/main" id="{91E9AEE1-9ED3-4069-BA08-FEC1EB74D784}"/>
              </a:ext>
            </a:extLst>
          </p:cNvPr>
          <p:cNvSpPr>
            <a:spLocks noGrp="1"/>
          </p:cNvSpPr>
          <p:nvPr>
            <p:ph type="pic" sz="quarter" idx="13"/>
          </p:nvPr>
        </p:nvSpPr>
        <p:spPr>
          <a:xfrm>
            <a:off x="6126480" y="504724"/>
            <a:ext cx="6065520" cy="3163824"/>
          </a:xfrm>
        </p:spPr>
        <p:txBody>
          <a:bodyPr/>
          <a:lstStyle/>
          <a:p>
            <a:endParaRPr lang="en-US"/>
          </a:p>
        </p:txBody>
      </p:sp>
    </p:spTree>
    <p:extLst>
      <p:ext uri="{BB962C8B-B14F-4D97-AF65-F5344CB8AC3E}">
        <p14:creationId xmlns:p14="http://schemas.microsoft.com/office/powerpoint/2010/main" val="3084386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04F00-D0DA-41A2-AED6-D678AC4F07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621300-160C-4946-9187-5ABFE88D02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5E4D43-9A21-4C30-B0AA-1D64FE613436}"/>
              </a:ext>
            </a:extLst>
          </p:cNvPr>
          <p:cNvSpPr>
            <a:spLocks noGrp="1"/>
          </p:cNvSpPr>
          <p:nvPr>
            <p:ph type="dt" sz="half" idx="10"/>
          </p:nvPr>
        </p:nvSpPr>
        <p:spPr/>
        <p:txBody>
          <a:bodyPr/>
          <a:lstStyle/>
          <a:p>
            <a:fld id="{C92463FF-E71A-4958-9D46-5BFB09A20EE5}" type="datetimeFigureOut">
              <a:rPr lang="en-US" smtClean="0"/>
              <a:t>11/22/2020</a:t>
            </a:fld>
            <a:endParaRPr lang="en-US"/>
          </a:p>
        </p:txBody>
      </p:sp>
      <p:sp>
        <p:nvSpPr>
          <p:cNvPr id="5" name="Footer Placeholder 4">
            <a:extLst>
              <a:ext uri="{FF2B5EF4-FFF2-40B4-BE49-F238E27FC236}">
                <a16:creationId xmlns:a16="http://schemas.microsoft.com/office/drawing/2014/main" id="{17407A5C-9D06-4F94-B7DC-A70907CA6C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40DE87-59F6-4B16-9F31-7FD8DC09D486}"/>
              </a:ext>
            </a:extLst>
          </p:cNvPr>
          <p:cNvSpPr>
            <a:spLocks noGrp="1"/>
          </p:cNvSpPr>
          <p:nvPr>
            <p:ph type="sldNum" sz="quarter" idx="12"/>
          </p:nvPr>
        </p:nvSpPr>
        <p:spPr/>
        <p:txBody>
          <a:bodyPr/>
          <a:lstStyle/>
          <a:p>
            <a:fld id="{3FAA3AEC-1D34-450C-AE71-F9370DBFECF1}" type="slidenum">
              <a:rPr lang="en-US" smtClean="0"/>
              <a:t>‹#›</a:t>
            </a:fld>
            <a:endParaRPr lang="en-US"/>
          </a:p>
        </p:txBody>
      </p:sp>
    </p:spTree>
    <p:extLst>
      <p:ext uri="{BB962C8B-B14F-4D97-AF65-F5344CB8AC3E}">
        <p14:creationId xmlns:p14="http://schemas.microsoft.com/office/powerpoint/2010/main" val="479401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19720-42F6-404D-812E-AE6A4E90D1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0BC2F6-F14D-4D4D-BCEB-196F1D92F5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F55977-40DE-48E9-8CD0-86959C6E697A}"/>
              </a:ext>
            </a:extLst>
          </p:cNvPr>
          <p:cNvSpPr>
            <a:spLocks noGrp="1"/>
          </p:cNvSpPr>
          <p:nvPr>
            <p:ph type="dt" sz="half" idx="10"/>
          </p:nvPr>
        </p:nvSpPr>
        <p:spPr/>
        <p:txBody>
          <a:bodyPr/>
          <a:lstStyle/>
          <a:p>
            <a:fld id="{C92463FF-E71A-4958-9D46-5BFB09A20EE5}" type="datetimeFigureOut">
              <a:rPr lang="en-US" smtClean="0"/>
              <a:t>11/22/2020</a:t>
            </a:fld>
            <a:endParaRPr lang="en-US"/>
          </a:p>
        </p:txBody>
      </p:sp>
      <p:sp>
        <p:nvSpPr>
          <p:cNvPr id="5" name="Footer Placeholder 4">
            <a:extLst>
              <a:ext uri="{FF2B5EF4-FFF2-40B4-BE49-F238E27FC236}">
                <a16:creationId xmlns:a16="http://schemas.microsoft.com/office/drawing/2014/main" id="{E27BB293-D51D-48E8-BBF5-81D94202A2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0C28CB-AF4D-46AA-AF65-D2002283F695}"/>
              </a:ext>
            </a:extLst>
          </p:cNvPr>
          <p:cNvSpPr>
            <a:spLocks noGrp="1"/>
          </p:cNvSpPr>
          <p:nvPr>
            <p:ph type="sldNum" sz="quarter" idx="12"/>
          </p:nvPr>
        </p:nvSpPr>
        <p:spPr/>
        <p:txBody>
          <a:bodyPr/>
          <a:lstStyle/>
          <a:p>
            <a:fld id="{3FAA3AEC-1D34-450C-AE71-F9370DBFECF1}" type="slidenum">
              <a:rPr lang="en-US" smtClean="0"/>
              <a:t>‹#›</a:t>
            </a:fld>
            <a:endParaRPr lang="en-US"/>
          </a:p>
        </p:txBody>
      </p:sp>
    </p:spTree>
    <p:extLst>
      <p:ext uri="{BB962C8B-B14F-4D97-AF65-F5344CB8AC3E}">
        <p14:creationId xmlns:p14="http://schemas.microsoft.com/office/powerpoint/2010/main" val="2765260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CA6F4-B8A9-418B-8300-F09AF89ADD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60CDBD-7660-4FF8-BF8B-010207C47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3CFA5BA-44BA-426B-ACDB-6B5BAD285F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EDD54E-8F50-4BFC-AE17-B8FEF06543E4}"/>
              </a:ext>
            </a:extLst>
          </p:cNvPr>
          <p:cNvSpPr>
            <a:spLocks noGrp="1"/>
          </p:cNvSpPr>
          <p:nvPr>
            <p:ph type="dt" sz="half" idx="10"/>
          </p:nvPr>
        </p:nvSpPr>
        <p:spPr/>
        <p:txBody>
          <a:bodyPr/>
          <a:lstStyle/>
          <a:p>
            <a:fld id="{C92463FF-E71A-4958-9D46-5BFB09A20EE5}" type="datetimeFigureOut">
              <a:rPr lang="en-US" smtClean="0"/>
              <a:t>11/22/2020</a:t>
            </a:fld>
            <a:endParaRPr lang="en-US"/>
          </a:p>
        </p:txBody>
      </p:sp>
      <p:sp>
        <p:nvSpPr>
          <p:cNvPr id="6" name="Footer Placeholder 5">
            <a:extLst>
              <a:ext uri="{FF2B5EF4-FFF2-40B4-BE49-F238E27FC236}">
                <a16:creationId xmlns:a16="http://schemas.microsoft.com/office/drawing/2014/main" id="{DD52B9F3-243D-4140-845C-97AA722376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EDCB1F-0966-4772-81A4-A1899C242A4F}"/>
              </a:ext>
            </a:extLst>
          </p:cNvPr>
          <p:cNvSpPr>
            <a:spLocks noGrp="1"/>
          </p:cNvSpPr>
          <p:nvPr>
            <p:ph type="sldNum" sz="quarter" idx="12"/>
          </p:nvPr>
        </p:nvSpPr>
        <p:spPr/>
        <p:txBody>
          <a:bodyPr/>
          <a:lstStyle/>
          <a:p>
            <a:fld id="{3FAA3AEC-1D34-450C-AE71-F9370DBFECF1}" type="slidenum">
              <a:rPr lang="en-US" smtClean="0"/>
              <a:t>‹#›</a:t>
            </a:fld>
            <a:endParaRPr lang="en-US"/>
          </a:p>
        </p:txBody>
      </p:sp>
    </p:spTree>
    <p:extLst>
      <p:ext uri="{BB962C8B-B14F-4D97-AF65-F5344CB8AC3E}">
        <p14:creationId xmlns:p14="http://schemas.microsoft.com/office/powerpoint/2010/main" val="1837568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4E82C-997A-4962-AF01-A99E3C41F0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A500536-9934-4774-AE0D-487156408D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0BD7404-15C0-44F2-B25C-20384278C3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69F389-615B-4F15-A472-6FC17F2D8F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2C9FE6-6513-4E46-AB8B-B573C11FC4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EE81FF-A1E7-4B55-9115-A395BD60478E}"/>
              </a:ext>
            </a:extLst>
          </p:cNvPr>
          <p:cNvSpPr>
            <a:spLocks noGrp="1"/>
          </p:cNvSpPr>
          <p:nvPr>
            <p:ph type="dt" sz="half" idx="10"/>
          </p:nvPr>
        </p:nvSpPr>
        <p:spPr/>
        <p:txBody>
          <a:bodyPr/>
          <a:lstStyle/>
          <a:p>
            <a:fld id="{C92463FF-E71A-4958-9D46-5BFB09A20EE5}" type="datetimeFigureOut">
              <a:rPr lang="en-US" smtClean="0"/>
              <a:t>11/22/2020</a:t>
            </a:fld>
            <a:endParaRPr lang="en-US"/>
          </a:p>
        </p:txBody>
      </p:sp>
      <p:sp>
        <p:nvSpPr>
          <p:cNvPr id="8" name="Footer Placeholder 7">
            <a:extLst>
              <a:ext uri="{FF2B5EF4-FFF2-40B4-BE49-F238E27FC236}">
                <a16:creationId xmlns:a16="http://schemas.microsoft.com/office/drawing/2014/main" id="{578AA2C4-648E-41D9-98DE-D9D5E4D404A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96BA20E-D7C2-4A48-A41F-5B0B6E7462AD}"/>
              </a:ext>
            </a:extLst>
          </p:cNvPr>
          <p:cNvSpPr>
            <a:spLocks noGrp="1"/>
          </p:cNvSpPr>
          <p:nvPr>
            <p:ph type="sldNum" sz="quarter" idx="12"/>
          </p:nvPr>
        </p:nvSpPr>
        <p:spPr/>
        <p:txBody>
          <a:bodyPr/>
          <a:lstStyle/>
          <a:p>
            <a:fld id="{3FAA3AEC-1D34-450C-AE71-F9370DBFECF1}" type="slidenum">
              <a:rPr lang="en-US" smtClean="0"/>
              <a:t>‹#›</a:t>
            </a:fld>
            <a:endParaRPr lang="en-US"/>
          </a:p>
        </p:txBody>
      </p:sp>
    </p:spTree>
    <p:extLst>
      <p:ext uri="{BB962C8B-B14F-4D97-AF65-F5344CB8AC3E}">
        <p14:creationId xmlns:p14="http://schemas.microsoft.com/office/powerpoint/2010/main" val="1808584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479E0-E576-42C4-AE17-62C0E6CBE30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985B98-A22F-43B6-A7B0-0437A260E5C3}"/>
              </a:ext>
            </a:extLst>
          </p:cNvPr>
          <p:cNvSpPr>
            <a:spLocks noGrp="1"/>
          </p:cNvSpPr>
          <p:nvPr>
            <p:ph type="dt" sz="half" idx="10"/>
          </p:nvPr>
        </p:nvSpPr>
        <p:spPr/>
        <p:txBody>
          <a:bodyPr/>
          <a:lstStyle/>
          <a:p>
            <a:fld id="{C92463FF-E71A-4958-9D46-5BFB09A20EE5}" type="datetimeFigureOut">
              <a:rPr lang="en-US" smtClean="0"/>
              <a:t>11/22/2020</a:t>
            </a:fld>
            <a:endParaRPr lang="en-US"/>
          </a:p>
        </p:txBody>
      </p:sp>
      <p:sp>
        <p:nvSpPr>
          <p:cNvPr id="4" name="Footer Placeholder 3">
            <a:extLst>
              <a:ext uri="{FF2B5EF4-FFF2-40B4-BE49-F238E27FC236}">
                <a16:creationId xmlns:a16="http://schemas.microsoft.com/office/drawing/2014/main" id="{09726373-1C37-4B7D-8E53-62A4764BB63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E976759-1BAD-4279-B658-8D83E1C9177F}"/>
              </a:ext>
            </a:extLst>
          </p:cNvPr>
          <p:cNvSpPr>
            <a:spLocks noGrp="1"/>
          </p:cNvSpPr>
          <p:nvPr>
            <p:ph type="sldNum" sz="quarter" idx="12"/>
          </p:nvPr>
        </p:nvSpPr>
        <p:spPr/>
        <p:txBody>
          <a:bodyPr/>
          <a:lstStyle/>
          <a:p>
            <a:fld id="{3FAA3AEC-1D34-450C-AE71-F9370DBFECF1}" type="slidenum">
              <a:rPr lang="en-US" smtClean="0"/>
              <a:t>‹#›</a:t>
            </a:fld>
            <a:endParaRPr lang="en-US"/>
          </a:p>
        </p:txBody>
      </p:sp>
    </p:spTree>
    <p:extLst>
      <p:ext uri="{BB962C8B-B14F-4D97-AF65-F5344CB8AC3E}">
        <p14:creationId xmlns:p14="http://schemas.microsoft.com/office/powerpoint/2010/main" val="979790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A559F6-91AF-4DA7-8C26-C754770453C0}"/>
              </a:ext>
            </a:extLst>
          </p:cNvPr>
          <p:cNvSpPr>
            <a:spLocks noGrp="1"/>
          </p:cNvSpPr>
          <p:nvPr>
            <p:ph type="dt" sz="half" idx="10"/>
          </p:nvPr>
        </p:nvSpPr>
        <p:spPr/>
        <p:txBody>
          <a:bodyPr/>
          <a:lstStyle/>
          <a:p>
            <a:fld id="{C92463FF-E71A-4958-9D46-5BFB09A20EE5}" type="datetimeFigureOut">
              <a:rPr lang="en-US" smtClean="0"/>
              <a:t>11/22/2020</a:t>
            </a:fld>
            <a:endParaRPr lang="en-US"/>
          </a:p>
        </p:txBody>
      </p:sp>
      <p:sp>
        <p:nvSpPr>
          <p:cNvPr id="3" name="Footer Placeholder 2">
            <a:extLst>
              <a:ext uri="{FF2B5EF4-FFF2-40B4-BE49-F238E27FC236}">
                <a16:creationId xmlns:a16="http://schemas.microsoft.com/office/drawing/2014/main" id="{63ACDD28-3A7A-472C-AC65-3DB4A6C528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2115E5-2336-4385-A885-5D3E3B8BAF66}"/>
              </a:ext>
            </a:extLst>
          </p:cNvPr>
          <p:cNvSpPr>
            <a:spLocks noGrp="1"/>
          </p:cNvSpPr>
          <p:nvPr>
            <p:ph type="sldNum" sz="quarter" idx="12"/>
          </p:nvPr>
        </p:nvSpPr>
        <p:spPr/>
        <p:txBody>
          <a:bodyPr/>
          <a:lstStyle/>
          <a:p>
            <a:fld id="{3FAA3AEC-1D34-450C-AE71-F9370DBFECF1}" type="slidenum">
              <a:rPr lang="en-US" smtClean="0"/>
              <a:t>‹#›</a:t>
            </a:fld>
            <a:endParaRPr lang="en-US"/>
          </a:p>
        </p:txBody>
      </p:sp>
    </p:spTree>
    <p:extLst>
      <p:ext uri="{BB962C8B-B14F-4D97-AF65-F5344CB8AC3E}">
        <p14:creationId xmlns:p14="http://schemas.microsoft.com/office/powerpoint/2010/main" val="1029114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E3282-A5A9-4630-917A-EAA2860196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9603C3E-84CC-410E-8CF2-18EBBC8DAB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D1A3F2-0524-4A97-BACD-B25DF32AFD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D23EA2-33C6-48A6-B6D3-C7C17391F946}"/>
              </a:ext>
            </a:extLst>
          </p:cNvPr>
          <p:cNvSpPr>
            <a:spLocks noGrp="1"/>
          </p:cNvSpPr>
          <p:nvPr>
            <p:ph type="dt" sz="half" idx="10"/>
          </p:nvPr>
        </p:nvSpPr>
        <p:spPr/>
        <p:txBody>
          <a:bodyPr/>
          <a:lstStyle/>
          <a:p>
            <a:fld id="{C92463FF-E71A-4958-9D46-5BFB09A20EE5}" type="datetimeFigureOut">
              <a:rPr lang="en-US" smtClean="0"/>
              <a:t>11/22/2020</a:t>
            </a:fld>
            <a:endParaRPr lang="en-US"/>
          </a:p>
        </p:txBody>
      </p:sp>
      <p:sp>
        <p:nvSpPr>
          <p:cNvPr id="6" name="Footer Placeholder 5">
            <a:extLst>
              <a:ext uri="{FF2B5EF4-FFF2-40B4-BE49-F238E27FC236}">
                <a16:creationId xmlns:a16="http://schemas.microsoft.com/office/drawing/2014/main" id="{B359D44E-79D9-403A-8CBA-92BBDD5E6A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66101D-747B-4650-BD84-ABBE78248E84}"/>
              </a:ext>
            </a:extLst>
          </p:cNvPr>
          <p:cNvSpPr>
            <a:spLocks noGrp="1"/>
          </p:cNvSpPr>
          <p:nvPr>
            <p:ph type="sldNum" sz="quarter" idx="12"/>
          </p:nvPr>
        </p:nvSpPr>
        <p:spPr/>
        <p:txBody>
          <a:bodyPr/>
          <a:lstStyle/>
          <a:p>
            <a:fld id="{3FAA3AEC-1D34-450C-AE71-F9370DBFECF1}" type="slidenum">
              <a:rPr lang="en-US" smtClean="0"/>
              <a:t>‹#›</a:t>
            </a:fld>
            <a:endParaRPr lang="en-US"/>
          </a:p>
        </p:txBody>
      </p:sp>
    </p:spTree>
    <p:extLst>
      <p:ext uri="{BB962C8B-B14F-4D97-AF65-F5344CB8AC3E}">
        <p14:creationId xmlns:p14="http://schemas.microsoft.com/office/powerpoint/2010/main" val="7363745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C4F68-754A-4FDD-8852-753D5A2D32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E66D67D-C03E-4A95-B11C-AF810DA645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0451998-0840-4127-8C73-66A207F327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C6FA30-355D-4207-B840-06BB38EA2EA4}"/>
              </a:ext>
            </a:extLst>
          </p:cNvPr>
          <p:cNvSpPr>
            <a:spLocks noGrp="1"/>
          </p:cNvSpPr>
          <p:nvPr>
            <p:ph type="dt" sz="half" idx="10"/>
          </p:nvPr>
        </p:nvSpPr>
        <p:spPr/>
        <p:txBody>
          <a:bodyPr/>
          <a:lstStyle/>
          <a:p>
            <a:fld id="{C92463FF-E71A-4958-9D46-5BFB09A20EE5}" type="datetimeFigureOut">
              <a:rPr lang="en-US" smtClean="0"/>
              <a:t>11/22/2020</a:t>
            </a:fld>
            <a:endParaRPr lang="en-US"/>
          </a:p>
        </p:txBody>
      </p:sp>
      <p:sp>
        <p:nvSpPr>
          <p:cNvPr id="6" name="Footer Placeholder 5">
            <a:extLst>
              <a:ext uri="{FF2B5EF4-FFF2-40B4-BE49-F238E27FC236}">
                <a16:creationId xmlns:a16="http://schemas.microsoft.com/office/drawing/2014/main" id="{3D1BB861-9EC6-44E2-A629-5231D3EA0F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642867-E670-41EA-85CD-8C0E03C7C9C6}"/>
              </a:ext>
            </a:extLst>
          </p:cNvPr>
          <p:cNvSpPr>
            <a:spLocks noGrp="1"/>
          </p:cNvSpPr>
          <p:nvPr>
            <p:ph type="sldNum" sz="quarter" idx="12"/>
          </p:nvPr>
        </p:nvSpPr>
        <p:spPr/>
        <p:txBody>
          <a:bodyPr/>
          <a:lstStyle/>
          <a:p>
            <a:fld id="{3FAA3AEC-1D34-450C-AE71-F9370DBFECF1}" type="slidenum">
              <a:rPr lang="en-US" smtClean="0"/>
              <a:t>‹#›</a:t>
            </a:fld>
            <a:endParaRPr lang="en-US"/>
          </a:p>
        </p:txBody>
      </p:sp>
    </p:spTree>
    <p:extLst>
      <p:ext uri="{BB962C8B-B14F-4D97-AF65-F5344CB8AC3E}">
        <p14:creationId xmlns:p14="http://schemas.microsoft.com/office/powerpoint/2010/main" val="38425737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35C02B-96EE-4E8D-8945-90F2FEED08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9140EF-CA0A-45F0-A283-684EFBE2B3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7E3B00-A55F-488D-9DD6-E3DF7493DB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2463FF-E71A-4958-9D46-5BFB09A20EE5}" type="datetimeFigureOut">
              <a:rPr lang="en-US" smtClean="0"/>
              <a:t>11/22/2020</a:t>
            </a:fld>
            <a:endParaRPr lang="en-US"/>
          </a:p>
        </p:txBody>
      </p:sp>
      <p:sp>
        <p:nvSpPr>
          <p:cNvPr id="5" name="Footer Placeholder 4">
            <a:extLst>
              <a:ext uri="{FF2B5EF4-FFF2-40B4-BE49-F238E27FC236}">
                <a16:creationId xmlns:a16="http://schemas.microsoft.com/office/drawing/2014/main" id="{344CABA9-86D4-40E0-B257-EDFFCE6554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753D6D7-4637-46B1-956E-ED45777E00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AA3AEC-1D34-450C-AE71-F9370DBFECF1}" type="slidenum">
              <a:rPr lang="en-US" smtClean="0"/>
              <a:t>‹#›</a:t>
            </a:fld>
            <a:endParaRPr lang="en-US"/>
          </a:p>
        </p:txBody>
      </p:sp>
    </p:spTree>
    <p:extLst>
      <p:ext uri="{BB962C8B-B14F-4D97-AF65-F5344CB8AC3E}">
        <p14:creationId xmlns:p14="http://schemas.microsoft.com/office/powerpoint/2010/main" val="18699245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chart" Target="../charts/chart8.xml"/><Relationship Id="rId5" Type="http://schemas.openxmlformats.org/officeDocument/2006/relationships/chart" Target="../charts/chart7.xml"/><Relationship Id="rId4" Type="http://schemas.openxmlformats.org/officeDocument/2006/relationships/chart" Target="../charts/chart6.xml"/></Relationships>
</file>

<file path=ppt/slides/_rels/slide15.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chart" Target="../charts/chart12.xml"/><Relationship Id="rId5" Type="http://schemas.openxmlformats.org/officeDocument/2006/relationships/chart" Target="../charts/chart11.xml"/><Relationship Id="rId4" Type="http://schemas.openxmlformats.org/officeDocument/2006/relationships/chart" Target="../charts/chart10.xml"/></Relationships>
</file>

<file path=ppt/slides/_rels/slide16.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chart" Target="../charts/chart16.xml"/><Relationship Id="rId5" Type="http://schemas.openxmlformats.org/officeDocument/2006/relationships/chart" Target="../charts/chart15.xml"/><Relationship Id="rId4" Type="http://schemas.openxmlformats.org/officeDocument/2006/relationships/chart" Target="../charts/char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chart" Target="../charts/chart20.xml"/><Relationship Id="rId5" Type="http://schemas.openxmlformats.org/officeDocument/2006/relationships/chart" Target="../charts/chart19.xml"/><Relationship Id="rId4" Type="http://schemas.openxmlformats.org/officeDocument/2006/relationships/chart" Target="../charts/chart18.xml"/></Relationships>
</file>

<file path=ppt/slides/_rels/slide22.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chart" Target="../charts/chart24.xml"/><Relationship Id="rId5" Type="http://schemas.openxmlformats.org/officeDocument/2006/relationships/chart" Target="../charts/chart23.xml"/><Relationship Id="rId4" Type="http://schemas.openxmlformats.org/officeDocument/2006/relationships/chart" Target="../charts/chart2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s/_rels/slide28.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60.emf"/><Relationship Id="rId5" Type="http://schemas.openxmlformats.org/officeDocument/2006/relationships/image" Target="../media/image59.emf"/><Relationship Id="rId4" Type="http://schemas.openxmlformats.org/officeDocument/2006/relationships/image" Target="../media/image58.emf"/></Relationships>
</file>

<file path=ppt/slides/_rels/slide29.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64.emf"/><Relationship Id="rId5" Type="http://schemas.openxmlformats.org/officeDocument/2006/relationships/image" Target="../media/image63.emf"/><Relationship Id="rId4" Type="http://schemas.openxmlformats.org/officeDocument/2006/relationships/image" Target="../media/image62.emf"/></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68.emf"/><Relationship Id="rId5" Type="http://schemas.openxmlformats.org/officeDocument/2006/relationships/image" Target="../media/image67.emf"/><Relationship Id="rId4" Type="http://schemas.openxmlformats.org/officeDocument/2006/relationships/image" Target="../media/image66.emf"/></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3.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80.emf"/><Relationship Id="rId5" Type="http://schemas.openxmlformats.org/officeDocument/2006/relationships/image" Target="../media/image79.emf"/><Relationship Id="rId4" Type="http://schemas.openxmlformats.org/officeDocument/2006/relationships/image" Target="../media/image78.emf"/></Relationships>
</file>

<file path=ppt/slides/_rels/slide34.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84.emf"/><Relationship Id="rId5" Type="http://schemas.openxmlformats.org/officeDocument/2006/relationships/image" Target="../media/image83.emf"/><Relationship Id="rId4" Type="http://schemas.openxmlformats.org/officeDocument/2006/relationships/image" Target="../media/image82.emf"/></Relationships>
</file>

<file path=ppt/slides/_rels/slide3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3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3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DC8A67-7488-4A87-85FE-268F31B5AC1C}"/>
              </a:ext>
            </a:extLst>
          </p:cNvPr>
          <p:cNvSpPr/>
          <p:nvPr/>
        </p:nvSpPr>
        <p:spPr>
          <a:xfrm>
            <a:off x="0" y="4925961"/>
            <a:ext cx="12192000" cy="1932039"/>
          </a:xfrm>
          <a:prstGeom prst="rect">
            <a:avLst/>
          </a:prstGeom>
          <a:solidFill>
            <a:srgbClr val="449DD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2DE385-2DB1-417A-AD76-7D7D1157FF04}"/>
              </a:ext>
            </a:extLst>
          </p:cNvPr>
          <p:cNvSpPr>
            <a:spLocks noGrp="1"/>
          </p:cNvSpPr>
          <p:nvPr>
            <p:ph type="ctrTitle"/>
          </p:nvPr>
        </p:nvSpPr>
        <p:spPr>
          <a:xfrm>
            <a:off x="1800226" y="85358"/>
            <a:ext cx="8342168" cy="2546712"/>
          </a:xfrm>
        </p:spPr>
        <p:txBody>
          <a:bodyPr vert="horz" lIns="91440" tIns="45720" rIns="91440" bIns="45720" rtlCol="0" anchor="ctr">
            <a:normAutofit fontScale="90000"/>
          </a:bodyPr>
          <a:lstStyle/>
          <a:p>
            <a:pPr algn="ctr"/>
            <a:r>
              <a:rPr lang="en-US" dirty="0"/>
              <a:t>I</a:t>
            </a:r>
            <a:r>
              <a:rPr lang="en-US" sz="6000" dirty="0">
                <a:solidFill>
                  <a:schemeClr val="tx1"/>
                </a:solidFill>
              </a:rPr>
              <a:t>ndustry Review of </a:t>
            </a:r>
            <a:r>
              <a:rPr lang="en-US" dirty="0"/>
              <a:t>M</a:t>
            </a:r>
            <a:r>
              <a:rPr lang="en-US" sz="6000" dirty="0">
                <a:solidFill>
                  <a:schemeClr val="tx1"/>
                </a:solidFill>
              </a:rPr>
              <a:t>obile </a:t>
            </a:r>
            <a:r>
              <a:rPr lang="en-US" dirty="0"/>
              <a:t>A</a:t>
            </a:r>
            <a:r>
              <a:rPr lang="en-US" sz="6000" dirty="0">
                <a:solidFill>
                  <a:schemeClr val="tx1"/>
                </a:solidFill>
              </a:rPr>
              <a:t>pps for Offline Navigation</a:t>
            </a:r>
          </a:p>
        </p:txBody>
      </p:sp>
      <p:sp>
        <p:nvSpPr>
          <p:cNvPr id="3" name="Subtitle 2">
            <a:extLst>
              <a:ext uri="{FF2B5EF4-FFF2-40B4-BE49-F238E27FC236}">
                <a16:creationId xmlns:a16="http://schemas.microsoft.com/office/drawing/2014/main" id="{EC02841D-D8AB-4709-A262-F8E5CBCD6591}"/>
              </a:ext>
            </a:extLst>
          </p:cNvPr>
          <p:cNvSpPr>
            <a:spLocks noGrp="1"/>
          </p:cNvSpPr>
          <p:nvPr>
            <p:ph type="subTitle" idx="1"/>
          </p:nvPr>
        </p:nvSpPr>
        <p:spPr>
          <a:xfrm>
            <a:off x="369455" y="2438401"/>
            <a:ext cx="10755745" cy="3895426"/>
          </a:xfrm>
        </p:spPr>
        <p:txBody>
          <a:bodyPr vert="horz" lIns="0" tIns="45720" rIns="0" bIns="45720" rtlCol="0">
            <a:normAutofit/>
          </a:bodyPr>
          <a:lstStyle/>
          <a:p>
            <a:pPr marL="342900" indent="-342900" algn="l">
              <a:buFont typeface="Calibri" panose="020F0502020204030204" pitchFamily="34" charset="0"/>
              <a:buChar char="•"/>
            </a:pPr>
            <a:r>
              <a:rPr lang="hr-HR" dirty="0"/>
              <a:t>PROGRAMING LANGUAGES: PYTHON, R</a:t>
            </a:r>
            <a:endParaRPr lang="en-US" dirty="0"/>
          </a:p>
          <a:p>
            <a:pPr marL="342900" indent="-342900" algn="l">
              <a:buFont typeface="Calibri" panose="020F0502020204030204" pitchFamily="34" charset="0"/>
              <a:buChar char="•"/>
            </a:pPr>
            <a:r>
              <a:rPr lang="hr-HR" dirty="0"/>
              <a:t>USED ANALYSIS:</a:t>
            </a:r>
            <a:endParaRPr lang="en-US" dirty="0"/>
          </a:p>
          <a:p>
            <a:pPr marL="800100" lvl="1" indent="-342900" algn="l">
              <a:buFont typeface="Calibri" panose="020F0502020204030204" pitchFamily="34" charset="0"/>
              <a:buChar char="•"/>
            </a:pPr>
            <a:r>
              <a:rPr lang="en-US" sz="2400" dirty="0"/>
              <a:t>Descriptive analysis</a:t>
            </a:r>
          </a:p>
          <a:p>
            <a:pPr marL="800100" lvl="1" indent="-342900" algn="l">
              <a:buFont typeface="Calibri" panose="020F0502020204030204" pitchFamily="34" charset="0"/>
              <a:buChar char="•"/>
            </a:pPr>
            <a:r>
              <a:rPr lang="en-US" sz="2400" dirty="0"/>
              <a:t>Sentiment analysis</a:t>
            </a:r>
          </a:p>
          <a:p>
            <a:pPr marL="800100" lvl="1" indent="-342900" algn="l">
              <a:buFont typeface="Calibri" panose="020F0502020204030204" pitchFamily="34" charset="0"/>
              <a:buChar char="•"/>
            </a:pPr>
            <a:r>
              <a:rPr lang="en-US" sz="2400" dirty="0"/>
              <a:t>ML</a:t>
            </a:r>
          </a:p>
          <a:p>
            <a:endParaRPr lang="hr-HR" sz="2200" dirty="0">
              <a:latin typeface="+mn-lt"/>
            </a:endParaRPr>
          </a:p>
          <a:p>
            <a:endParaRPr lang="en-US" dirty="0">
              <a:latin typeface="+mn-lt"/>
            </a:endParaRPr>
          </a:p>
          <a:p>
            <a:pPr marL="342900" indent="-342900" algn="l">
              <a:buFont typeface="Calibri" panose="020F0502020204030204" pitchFamily="34" charset="0"/>
              <a:buChar char="•"/>
            </a:pPr>
            <a:r>
              <a:rPr lang="hr-HR" b="1" dirty="0">
                <a:solidFill>
                  <a:schemeClr val="bg1"/>
                </a:solidFill>
                <a:latin typeface="+mn-lt"/>
              </a:rPr>
              <a:t>AUTHORS: NIKOLA GREB &amp; FILIP SVIBEN</a:t>
            </a:r>
            <a:endParaRPr lang="en-US" b="1" dirty="0">
              <a:solidFill>
                <a:schemeClr val="bg1"/>
              </a:solidFill>
              <a:latin typeface="+mn-lt"/>
            </a:endParaRPr>
          </a:p>
          <a:p>
            <a:pPr marL="342900" indent="-342900" algn="l">
              <a:buFont typeface="Calibri" panose="020F0502020204030204" pitchFamily="34" charset="0"/>
              <a:buChar char="•"/>
            </a:pPr>
            <a:r>
              <a:rPr lang="hr-HR" b="1" dirty="0">
                <a:solidFill>
                  <a:schemeClr val="bg1"/>
                </a:solidFill>
              </a:rPr>
              <a:t>DATE</a:t>
            </a:r>
            <a:r>
              <a:rPr lang="en-US" b="1" dirty="0">
                <a:solidFill>
                  <a:schemeClr val="bg1"/>
                </a:solidFill>
                <a:latin typeface="+mn-lt"/>
              </a:rPr>
              <a:t>: 25.08.2020.</a:t>
            </a:r>
          </a:p>
        </p:txBody>
      </p:sp>
    </p:spTree>
    <p:extLst>
      <p:ext uri="{BB962C8B-B14F-4D97-AF65-F5344CB8AC3E}">
        <p14:creationId xmlns:p14="http://schemas.microsoft.com/office/powerpoint/2010/main" val="7969456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C16968E4-41F0-471D-83D8-E7E9EEE86D1F}"/>
              </a:ext>
            </a:extLst>
          </p:cNvPr>
          <p:cNvGraphicFramePr>
            <a:graphicFrameLocks noGrp="1"/>
          </p:cNvGraphicFramePr>
          <p:nvPr>
            <p:extLst>
              <p:ext uri="{D42A27DB-BD31-4B8C-83A1-F6EECF244321}">
                <p14:modId xmlns:p14="http://schemas.microsoft.com/office/powerpoint/2010/main" val="2382773408"/>
              </p:ext>
            </p:extLst>
          </p:nvPr>
        </p:nvGraphicFramePr>
        <p:xfrm>
          <a:off x="0" y="0"/>
          <a:ext cx="12220578" cy="6858000"/>
        </p:xfrm>
        <a:graphic>
          <a:graphicData uri="http://schemas.openxmlformats.org/drawingml/2006/table">
            <a:tbl>
              <a:tblPr firstRow="1" bandRow="1">
                <a:tableStyleId>{5C22544A-7EE6-4342-B048-85BDC9FD1C3A}</a:tableStyleId>
              </a:tblPr>
              <a:tblGrid>
                <a:gridCol w="2819400">
                  <a:extLst>
                    <a:ext uri="{9D8B030D-6E8A-4147-A177-3AD203B41FA5}">
                      <a16:colId xmlns:a16="http://schemas.microsoft.com/office/drawing/2014/main" val="1113440947"/>
                    </a:ext>
                  </a:extLst>
                </a:gridCol>
                <a:gridCol w="1159266">
                  <a:extLst>
                    <a:ext uri="{9D8B030D-6E8A-4147-A177-3AD203B41FA5}">
                      <a16:colId xmlns:a16="http://schemas.microsoft.com/office/drawing/2014/main" val="395990504"/>
                    </a:ext>
                  </a:extLst>
                </a:gridCol>
                <a:gridCol w="686826">
                  <a:extLst>
                    <a:ext uri="{9D8B030D-6E8A-4147-A177-3AD203B41FA5}">
                      <a16:colId xmlns:a16="http://schemas.microsoft.com/office/drawing/2014/main" val="1420841851"/>
                    </a:ext>
                  </a:extLst>
                </a:gridCol>
                <a:gridCol w="686826">
                  <a:extLst>
                    <a:ext uri="{9D8B030D-6E8A-4147-A177-3AD203B41FA5}">
                      <a16:colId xmlns:a16="http://schemas.microsoft.com/office/drawing/2014/main" val="3130483173"/>
                    </a:ext>
                  </a:extLst>
                </a:gridCol>
                <a:gridCol w="686826">
                  <a:extLst>
                    <a:ext uri="{9D8B030D-6E8A-4147-A177-3AD203B41FA5}">
                      <a16:colId xmlns:a16="http://schemas.microsoft.com/office/drawing/2014/main" val="677866880"/>
                    </a:ext>
                  </a:extLst>
                </a:gridCol>
                <a:gridCol w="686826">
                  <a:extLst>
                    <a:ext uri="{9D8B030D-6E8A-4147-A177-3AD203B41FA5}">
                      <a16:colId xmlns:a16="http://schemas.microsoft.com/office/drawing/2014/main" val="1932205026"/>
                    </a:ext>
                  </a:extLst>
                </a:gridCol>
                <a:gridCol w="686826">
                  <a:extLst>
                    <a:ext uri="{9D8B030D-6E8A-4147-A177-3AD203B41FA5}">
                      <a16:colId xmlns:a16="http://schemas.microsoft.com/office/drawing/2014/main" val="694960327"/>
                    </a:ext>
                  </a:extLst>
                </a:gridCol>
                <a:gridCol w="686826">
                  <a:extLst>
                    <a:ext uri="{9D8B030D-6E8A-4147-A177-3AD203B41FA5}">
                      <a16:colId xmlns:a16="http://schemas.microsoft.com/office/drawing/2014/main" val="1436867900"/>
                    </a:ext>
                  </a:extLst>
                </a:gridCol>
                <a:gridCol w="686826">
                  <a:extLst>
                    <a:ext uri="{9D8B030D-6E8A-4147-A177-3AD203B41FA5}">
                      <a16:colId xmlns:a16="http://schemas.microsoft.com/office/drawing/2014/main" val="3364078463"/>
                    </a:ext>
                  </a:extLst>
                </a:gridCol>
                <a:gridCol w="686826">
                  <a:extLst>
                    <a:ext uri="{9D8B030D-6E8A-4147-A177-3AD203B41FA5}">
                      <a16:colId xmlns:a16="http://schemas.microsoft.com/office/drawing/2014/main" val="1354775350"/>
                    </a:ext>
                  </a:extLst>
                </a:gridCol>
                <a:gridCol w="686826">
                  <a:extLst>
                    <a:ext uri="{9D8B030D-6E8A-4147-A177-3AD203B41FA5}">
                      <a16:colId xmlns:a16="http://schemas.microsoft.com/office/drawing/2014/main" val="878334708"/>
                    </a:ext>
                  </a:extLst>
                </a:gridCol>
                <a:gridCol w="686826">
                  <a:extLst>
                    <a:ext uri="{9D8B030D-6E8A-4147-A177-3AD203B41FA5}">
                      <a16:colId xmlns:a16="http://schemas.microsoft.com/office/drawing/2014/main" val="2529861646"/>
                    </a:ext>
                  </a:extLst>
                </a:gridCol>
                <a:gridCol w="686826">
                  <a:extLst>
                    <a:ext uri="{9D8B030D-6E8A-4147-A177-3AD203B41FA5}">
                      <a16:colId xmlns:a16="http://schemas.microsoft.com/office/drawing/2014/main" val="1049105476"/>
                    </a:ext>
                  </a:extLst>
                </a:gridCol>
                <a:gridCol w="686826">
                  <a:extLst>
                    <a:ext uri="{9D8B030D-6E8A-4147-A177-3AD203B41FA5}">
                      <a16:colId xmlns:a16="http://schemas.microsoft.com/office/drawing/2014/main" val="3723641823"/>
                    </a:ext>
                  </a:extLst>
                </a:gridCol>
              </a:tblGrid>
              <a:tr h="457200">
                <a:tc gridSpan="2">
                  <a:txBody>
                    <a:bodyPr/>
                    <a:lstStyle/>
                    <a:p>
                      <a:pPr algn="ctr"/>
                      <a:endParaRPr lang="en-US" noProof="0" dirty="0">
                        <a:solidFill>
                          <a:schemeClr val="bg1"/>
                        </a:solidFill>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US" sz="1400" noProof="0" dirty="0">
                        <a:latin typeface="Bahnschrift SemiBol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gridSpan="12">
                  <a:txBody>
                    <a:bodyPr/>
                    <a:lstStyle/>
                    <a:p>
                      <a:pPr algn="ctr"/>
                      <a:r>
                        <a:rPr lang="en-US" sz="1400" noProof="0" dirty="0">
                          <a:latin typeface="Bahnschrift SemiBold" panose="020B0502040204020203" pitchFamily="34" charset="0"/>
                        </a:rPr>
                        <a:t>Number of reviews used in this report per month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US" sz="1400" noProof="0" dirty="0">
                        <a:latin typeface="Bahnschrift SemiBol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US" sz="1400" noProof="0" dirty="0">
                        <a:latin typeface="Bahnschrift SemiBol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US" sz="1400" noProof="0" dirty="0">
                        <a:latin typeface="Bahnschrift SemiBol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US" sz="1400" noProof="0" dirty="0">
                        <a:latin typeface="Bahnschrift SemiBol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US" sz="1400" noProof="0" dirty="0">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US" sz="1400" noProof="0" dirty="0">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US" sz="1400" noProof="0" dirty="0">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US" sz="1400" noProof="0" dirty="0">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US" sz="1400" noProof="0" dirty="0">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US" sz="1400" noProof="0" dirty="0">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US" sz="1400" noProof="0" dirty="0">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3178933514"/>
                  </a:ext>
                </a:extLst>
              </a:tr>
              <a:tr h="914400">
                <a:tc>
                  <a:txBody>
                    <a:bodyPr/>
                    <a:lstStyle/>
                    <a:p>
                      <a:pPr algn="ctr"/>
                      <a:r>
                        <a:rPr lang="en-US" noProof="0" dirty="0">
                          <a:solidFill>
                            <a:schemeClr val="bg1"/>
                          </a:solidFill>
                          <a:latin typeface="Bahnschrift SemiBold" panose="020B0502040204020203" pitchFamily="34" charset="0"/>
                        </a:rPr>
                        <a:t>Application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1400" noProof="0" dirty="0">
                          <a:solidFill>
                            <a:schemeClr val="bg1"/>
                          </a:solidFill>
                          <a:latin typeface="Bahnschrift SemiBold" panose="020B0502040204020203" pitchFamily="34" charset="0"/>
                        </a:rPr>
                        <a:t>N (with comments)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1400" noProof="0">
                          <a:solidFill>
                            <a:schemeClr val="bg1"/>
                          </a:solidFill>
                          <a:latin typeface="Bahnschrift SemiBold" panose="020B0502040204020203" pitchFamily="34" charset="0"/>
                        </a:rPr>
                        <a:t>Jan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1400" noProof="0">
                          <a:solidFill>
                            <a:schemeClr val="bg1"/>
                          </a:solidFill>
                          <a:latin typeface="Bahnschrift SemiBold" panose="020B0502040204020203" pitchFamily="34" charset="0"/>
                        </a:rPr>
                        <a:t>Feb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1400" noProof="0">
                          <a:solidFill>
                            <a:schemeClr val="bg1"/>
                          </a:solidFill>
                          <a:latin typeface="Bahnschrift SemiBold" panose="020B0502040204020203" pitchFamily="34" charset="0"/>
                        </a:rPr>
                        <a:t>Mar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1400" noProof="0">
                          <a:solidFill>
                            <a:schemeClr val="bg1"/>
                          </a:solidFill>
                          <a:latin typeface="Bahnschrift SemiBold" panose="020B0502040204020203" pitchFamily="34" charset="0"/>
                        </a:rPr>
                        <a:t>Apr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1400" noProof="0">
                          <a:solidFill>
                            <a:schemeClr val="bg1"/>
                          </a:solidFill>
                          <a:latin typeface="Bahnschrift SemiBold" panose="020B0502040204020203" pitchFamily="34" charset="0"/>
                        </a:rPr>
                        <a:t>May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1400" noProof="0">
                          <a:solidFill>
                            <a:schemeClr val="bg1"/>
                          </a:solidFill>
                          <a:latin typeface="Bahnschrift SemiBold" panose="020B0502040204020203" pitchFamily="34" charset="0"/>
                        </a:rPr>
                        <a:t>Jun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1400" noProof="0">
                          <a:solidFill>
                            <a:schemeClr val="bg1"/>
                          </a:solidFill>
                          <a:latin typeface="Bahnschrift SemiBold" panose="020B0502040204020203" pitchFamily="34" charset="0"/>
                        </a:rPr>
                        <a:t>Jul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1400" noProof="0">
                          <a:solidFill>
                            <a:schemeClr val="bg1"/>
                          </a:solidFill>
                          <a:latin typeface="Bahnschrift SemiBold" panose="020B0502040204020203" pitchFamily="34" charset="0"/>
                        </a:rPr>
                        <a:t>Aug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1400" noProof="0">
                          <a:solidFill>
                            <a:schemeClr val="bg1"/>
                          </a:solidFill>
                          <a:latin typeface="Bahnschrift SemiBold" panose="020B0502040204020203" pitchFamily="34" charset="0"/>
                        </a:rPr>
                        <a:t>Sep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1400" noProof="0">
                          <a:solidFill>
                            <a:schemeClr val="bg1"/>
                          </a:solidFill>
                          <a:latin typeface="Bahnschrift SemiBold" panose="020B0502040204020203" pitchFamily="34" charset="0"/>
                        </a:rPr>
                        <a:t>Oct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1400" noProof="0">
                          <a:solidFill>
                            <a:schemeClr val="bg1"/>
                          </a:solidFill>
                          <a:latin typeface="Bahnschrift SemiBold" panose="020B0502040204020203" pitchFamily="34" charset="0"/>
                        </a:rPr>
                        <a:t>Nov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1400" noProof="0" dirty="0">
                          <a:solidFill>
                            <a:schemeClr val="bg1"/>
                          </a:solidFill>
                          <a:latin typeface="Bahnschrift SemiBold" panose="020B0502040204020203" pitchFamily="34" charset="0"/>
                        </a:rPr>
                        <a:t>Dec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2868778170"/>
                  </a:ext>
                </a:extLst>
              </a:tr>
              <a:tr h="1371600">
                <a:tc>
                  <a:txBody>
                    <a:bodyPr/>
                    <a:lstStyle/>
                    <a:p>
                      <a:r>
                        <a:rPr lang="hr-HR" b="1" noProof="0" dirty="0" err="1">
                          <a:solidFill>
                            <a:schemeClr val="tx1"/>
                          </a:solidFill>
                          <a:latin typeface="Bahnschrift SemiBold" panose="020B0502040204020203" pitchFamily="34" charset="0"/>
                        </a:rPr>
                        <a:t>Sygic</a:t>
                      </a:r>
                      <a:endParaRPr lang="en-US" b="1" noProof="0" dirty="0">
                        <a:solidFill>
                          <a:schemeClr val="tx1"/>
                        </a:solidFill>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36140</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2357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2291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2378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2448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2347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3324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3977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4286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3425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3037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3404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2866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171286591"/>
                  </a:ext>
                </a:extLst>
              </a:tr>
              <a:tr h="1371600">
                <a:tc>
                  <a:txBody>
                    <a:bodyPr/>
                    <a:lstStyle/>
                    <a:p>
                      <a:pPr marL="0" algn="l" defTabSz="914400" rtl="0" eaLnBrk="1" latinLnBrk="0" hangingPunct="1"/>
                      <a:r>
                        <a:rPr lang="hr-HR" sz="1800" b="1" kern="1200" noProof="0" dirty="0" err="1">
                          <a:solidFill>
                            <a:schemeClr val="tx1"/>
                          </a:solidFill>
                          <a:latin typeface="Bahnschrift SemiBold" panose="020B0502040204020203" pitchFamily="34" charset="0"/>
                          <a:ea typeface="+mn-ea"/>
                          <a:cs typeface="+mn-cs"/>
                        </a:rPr>
                        <a:t>Maps.me</a:t>
                      </a:r>
                      <a:endParaRPr lang="en-US" sz="1800" b="1" kern="1200" noProof="0" dirty="0">
                        <a:solidFill>
                          <a:schemeClr val="tx1"/>
                        </a:solidFill>
                        <a:latin typeface="Bahnschrift SemiBold" panose="020B0502040204020203" pitchFamily="34"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32449</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2430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2260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2910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2155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2204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a:solidFill>
                            <a:schemeClr val="dk1"/>
                          </a:solidFill>
                          <a:effectLst/>
                          <a:latin typeface="Bahnschrift SemiBold" panose="020B0502040204020203" pitchFamily="34" charset="0"/>
                          <a:ea typeface="+mn-ea"/>
                          <a:cs typeface="+mn-cs"/>
                        </a:rPr>
                        <a:t>2274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a:solidFill>
                            <a:schemeClr val="dk1"/>
                          </a:solidFill>
                          <a:effectLst/>
                          <a:latin typeface="Bahnschrift SemiBold" panose="020B0502040204020203" pitchFamily="34" charset="0"/>
                          <a:ea typeface="+mn-ea"/>
                          <a:cs typeface="+mn-cs"/>
                        </a:rPr>
                        <a:t>2892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a:solidFill>
                            <a:schemeClr val="dk1"/>
                          </a:solidFill>
                          <a:effectLst/>
                          <a:latin typeface="Bahnschrift SemiBold" panose="020B0502040204020203" pitchFamily="34" charset="0"/>
                          <a:ea typeface="+mn-ea"/>
                          <a:cs typeface="+mn-cs"/>
                        </a:rPr>
                        <a:t>2868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a:solidFill>
                            <a:schemeClr val="dk1"/>
                          </a:solidFill>
                          <a:effectLst/>
                          <a:latin typeface="Bahnschrift SemiBold" panose="020B0502040204020203" pitchFamily="34" charset="0"/>
                          <a:ea typeface="+mn-ea"/>
                          <a:cs typeface="+mn-cs"/>
                        </a:rPr>
                        <a:t>2914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a:solidFill>
                            <a:schemeClr val="dk1"/>
                          </a:solidFill>
                          <a:effectLst/>
                          <a:latin typeface="Bahnschrift SemiBold" panose="020B0502040204020203" pitchFamily="34" charset="0"/>
                          <a:ea typeface="+mn-ea"/>
                          <a:cs typeface="+mn-cs"/>
                        </a:rPr>
                        <a:t>3433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a:solidFill>
                            <a:schemeClr val="dk1"/>
                          </a:solidFill>
                          <a:effectLst/>
                          <a:latin typeface="Bahnschrift SemiBold" panose="020B0502040204020203" pitchFamily="34" charset="0"/>
                          <a:ea typeface="+mn-ea"/>
                          <a:cs typeface="+mn-cs"/>
                        </a:rPr>
                        <a:t>3036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a:solidFill>
                            <a:schemeClr val="dk1"/>
                          </a:solidFill>
                          <a:effectLst/>
                          <a:latin typeface="Bahnschrift SemiBold" panose="020B0502040204020203" pitchFamily="34" charset="0"/>
                          <a:ea typeface="+mn-ea"/>
                          <a:cs typeface="+mn-cs"/>
                        </a:rPr>
                        <a:t>3073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309183646"/>
                  </a:ext>
                </a:extLst>
              </a:tr>
              <a:tr h="1371600">
                <a:tc>
                  <a:txBody>
                    <a:bodyPr/>
                    <a:lstStyle/>
                    <a:p>
                      <a:r>
                        <a:rPr lang="hr-HR" b="1" noProof="0" dirty="0" err="1">
                          <a:latin typeface="Bahnschrift SemiBold" panose="020B0502040204020203" pitchFamily="34" charset="0"/>
                        </a:rPr>
                        <a:t>Waze</a:t>
                      </a:r>
                      <a:endParaRPr lang="en-US" b="1" noProof="0" dirty="0">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30386</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a:solidFill>
                            <a:schemeClr val="dk1"/>
                          </a:solidFill>
                          <a:effectLst/>
                          <a:latin typeface="Bahnschrift SemiBold" panose="020B0502040204020203" pitchFamily="34" charset="0"/>
                          <a:ea typeface="+mn-ea"/>
                          <a:cs typeface="+mn-cs"/>
                        </a:rPr>
                        <a:t>2327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a:solidFill>
                            <a:schemeClr val="dk1"/>
                          </a:solidFill>
                          <a:effectLst/>
                          <a:latin typeface="Bahnschrift SemiBold" panose="020B0502040204020203" pitchFamily="34" charset="0"/>
                          <a:ea typeface="+mn-ea"/>
                          <a:cs typeface="+mn-cs"/>
                        </a:rPr>
                        <a:t>2443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a:solidFill>
                            <a:schemeClr val="dk1"/>
                          </a:solidFill>
                          <a:effectLst/>
                          <a:latin typeface="Bahnschrift SemiBold" panose="020B0502040204020203" pitchFamily="34" charset="0"/>
                          <a:ea typeface="+mn-ea"/>
                          <a:cs typeface="+mn-cs"/>
                        </a:rPr>
                        <a:t>2512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2223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2587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2735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2004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1641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2545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a:solidFill>
                            <a:schemeClr val="dk1"/>
                          </a:solidFill>
                          <a:effectLst/>
                          <a:latin typeface="Bahnschrift SemiBold" panose="020B0502040204020203" pitchFamily="34" charset="0"/>
                          <a:ea typeface="+mn-ea"/>
                          <a:cs typeface="+mn-cs"/>
                        </a:rPr>
                        <a:t>3148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a:solidFill>
                            <a:schemeClr val="dk1"/>
                          </a:solidFill>
                          <a:effectLst/>
                          <a:latin typeface="Bahnschrift SemiBold" panose="020B0502040204020203" pitchFamily="34" charset="0"/>
                          <a:ea typeface="+mn-ea"/>
                          <a:cs typeface="+mn-cs"/>
                        </a:rPr>
                        <a:t>3355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a:solidFill>
                            <a:schemeClr val="dk1"/>
                          </a:solidFill>
                          <a:effectLst/>
                          <a:latin typeface="Bahnschrift SemiBold" panose="020B0502040204020203" pitchFamily="34" charset="0"/>
                          <a:ea typeface="+mn-ea"/>
                          <a:cs typeface="+mn-cs"/>
                        </a:rPr>
                        <a:t>2866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383618635"/>
                  </a:ext>
                </a:extLst>
              </a:tr>
              <a:tr h="13716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r-HR" b="1" noProof="0" dirty="0">
                          <a:latin typeface="Bahnschrift SemiBold" panose="020B0502040204020203" pitchFamily="34" charset="0"/>
                        </a:rPr>
                        <a:t>Here</a:t>
                      </a:r>
                      <a:endParaRPr lang="en-US" b="1" noProof="0" dirty="0">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21567</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1957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a:solidFill>
                            <a:schemeClr val="dk1"/>
                          </a:solidFill>
                          <a:effectLst/>
                          <a:latin typeface="Bahnschrift SemiBold" panose="020B0502040204020203" pitchFamily="34" charset="0"/>
                          <a:ea typeface="+mn-ea"/>
                          <a:cs typeface="+mn-cs"/>
                        </a:rPr>
                        <a:t>1460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1689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a:solidFill>
                            <a:schemeClr val="dk1"/>
                          </a:solidFill>
                          <a:effectLst/>
                          <a:latin typeface="Bahnschrift SemiBold" panose="020B0502040204020203" pitchFamily="34" charset="0"/>
                          <a:ea typeface="+mn-ea"/>
                          <a:cs typeface="+mn-cs"/>
                        </a:rPr>
                        <a:t>1625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1579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1987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2292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2232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2062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1801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1433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1450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59022686"/>
                  </a:ext>
                </a:extLst>
              </a:tr>
            </a:tbl>
          </a:graphicData>
        </a:graphic>
      </p:graphicFrame>
      <p:pic>
        <p:nvPicPr>
          <p:cNvPr id="2" name="Picture 1" descr="A picture containing drawing&#10;&#10;Description automatically generated">
            <a:extLst>
              <a:ext uri="{FF2B5EF4-FFF2-40B4-BE49-F238E27FC236}">
                <a16:creationId xmlns:a16="http://schemas.microsoft.com/office/drawing/2014/main" id="{1DD35F13-1A7D-41F8-8034-AB9FB159ED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2031" y="2971800"/>
            <a:ext cx="1005840" cy="1005840"/>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02145DD0-2E1F-49BC-9B9C-F60AEFBC40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0318" y="4381228"/>
            <a:ext cx="1017431" cy="914400"/>
          </a:xfrm>
          <a:prstGeom prst="rect">
            <a:avLst/>
          </a:prstGeom>
        </p:spPr>
      </p:pic>
      <p:pic>
        <p:nvPicPr>
          <p:cNvPr id="8" name="Picture 7" descr="A picture containing shirt&#10;&#10;Description automatically generated">
            <a:extLst>
              <a:ext uri="{FF2B5EF4-FFF2-40B4-BE49-F238E27FC236}">
                <a16:creationId xmlns:a16="http://schemas.microsoft.com/office/drawing/2014/main" id="{2EF83001-8CD6-4A9B-A378-A40FBB7AC936}"/>
              </a:ext>
            </a:extLst>
          </p:cNvPr>
          <p:cNvPicPr>
            <a:picLocks noChangeAspect="1"/>
          </p:cNvPicPr>
          <p:nvPr/>
        </p:nvPicPr>
        <p:blipFill rotWithShape="1">
          <a:blip r:embed="rId5">
            <a:extLst>
              <a:ext uri="{28A0092B-C50C-407E-A947-70E740481C1C}">
                <a14:useLocalDpi xmlns:a14="http://schemas.microsoft.com/office/drawing/2010/main" val="0"/>
              </a:ext>
            </a:extLst>
          </a:blip>
          <a:srcRect l="23750" r="23750"/>
          <a:stretch/>
        </p:blipFill>
        <p:spPr>
          <a:xfrm>
            <a:off x="1470318" y="5699216"/>
            <a:ext cx="1005840" cy="1005840"/>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1CC642CE-F2EF-465A-A89F-8DAA1394F7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4278" y="1522367"/>
            <a:ext cx="1005840" cy="1005840"/>
          </a:xfrm>
          <a:prstGeom prst="rect">
            <a:avLst/>
          </a:prstGeom>
        </p:spPr>
      </p:pic>
    </p:spTree>
    <p:extLst>
      <p:ext uri="{BB962C8B-B14F-4D97-AF65-F5344CB8AC3E}">
        <p14:creationId xmlns:p14="http://schemas.microsoft.com/office/powerpoint/2010/main" val="9672469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48363AE-07C1-423C-9B63-E2EAE0993ECD}"/>
              </a:ext>
            </a:extLst>
          </p:cNvPr>
          <p:cNvPicPr>
            <a:picLocks noGrp="1" noChangeAspect="1"/>
          </p:cNvPicPr>
          <p:nvPr>
            <p:ph idx="1"/>
          </p:nvPr>
        </p:nvPicPr>
        <p:blipFill>
          <a:blip r:embed="rId3"/>
          <a:stretch>
            <a:fillRect/>
          </a:stretch>
        </p:blipFill>
        <p:spPr>
          <a:xfrm>
            <a:off x="751894" y="1112322"/>
            <a:ext cx="3619500" cy="1724025"/>
          </a:xfrm>
          <a:prstGeom prst="rect">
            <a:avLst/>
          </a:prstGeom>
        </p:spPr>
      </p:pic>
      <p:sp>
        <p:nvSpPr>
          <p:cNvPr id="5" name="TextBox 4">
            <a:extLst>
              <a:ext uri="{FF2B5EF4-FFF2-40B4-BE49-F238E27FC236}">
                <a16:creationId xmlns:a16="http://schemas.microsoft.com/office/drawing/2014/main" id="{159A83A9-BF0E-43AE-B470-507888CBEDB6}"/>
              </a:ext>
            </a:extLst>
          </p:cNvPr>
          <p:cNvSpPr txBox="1"/>
          <p:nvPr/>
        </p:nvSpPr>
        <p:spPr>
          <a:xfrm>
            <a:off x="905069" y="607264"/>
            <a:ext cx="2864498" cy="369332"/>
          </a:xfrm>
          <a:prstGeom prst="rect">
            <a:avLst/>
          </a:prstGeom>
          <a:noFill/>
        </p:spPr>
        <p:txBody>
          <a:bodyPr wrap="square" rtlCol="0">
            <a:spAutoFit/>
          </a:bodyPr>
          <a:lstStyle/>
          <a:p>
            <a:r>
              <a:rPr lang="hr-HR" dirty="0"/>
              <a:t>Genius Maps</a:t>
            </a:r>
            <a:endParaRPr lang="en-US" dirty="0"/>
          </a:p>
        </p:txBody>
      </p:sp>
      <p:sp>
        <p:nvSpPr>
          <p:cNvPr id="3" name="Rectangle 2">
            <a:extLst>
              <a:ext uri="{FF2B5EF4-FFF2-40B4-BE49-F238E27FC236}">
                <a16:creationId xmlns:a16="http://schemas.microsoft.com/office/drawing/2014/main" id="{23310FDD-0163-41B1-B2EE-51092F4D155C}"/>
              </a:ext>
            </a:extLst>
          </p:cNvPr>
          <p:cNvSpPr/>
          <p:nvPr/>
        </p:nvSpPr>
        <p:spPr>
          <a:xfrm>
            <a:off x="5605801" y="607264"/>
            <a:ext cx="980397" cy="369332"/>
          </a:xfrm>
          <a:prstGeom prst="rect">
            <a:avLst/>
          </a:prstGeom>
        </p:spPr>
        <p:txBody>
          <a:bodyPr wrap="none">
            <a:spAutoFit/>
          </a:bodyPr>
          <a:lstStyle/>
          <a:p>
            <a:r>
              <a:rPr lang="hr-HR" dirty="0"/>
              <a:t>TomTom</a:t>
            </a:r>
          </a:p>
        </p:txBody>
      </p:sp>
      <p:pic>
        <p:nvPicPr>
          <p:cNvPr id="1026" name="Picture 2">
            <a:extLst>
              <a:ext uri="{FF2B5EF4-FFF2-40B4-BE49-F238E27FC236}">
                <a16:creationId xmlns:a16="http://schemas.microsoft.com/office/drawing/2014/main" id="{2ECDC454-CAB8-4069-8278-D4BA60342D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0" y="3672762"/>
            <a:ext cx="3514144" cy="182252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EBF9F46-B5B7-4960-B696-428F1E94082D}"/>
              </a:ext>
            </a:extLst>
          </p:cNvPr>
          <p:cNvSpPr txBox="1"/>
          <p:nvPr/>
        </p:nvSpPr>
        <p:spPr>
          <a:xfrm>
            <a:off x="838200" y="3184083"/>
            <a:ext cx="2864498" cy="369332"/>
          </a:xfrm>
          <a:prstGeom prst="rect">
            <a:avLst/>
          </a:prstGeom>
          <a:noFill/>
        </p:spPr>
        <p:txBody>
          <a:bodyPr wrap="square" rtlCol="0">
            <a:spAutoFit/>
          </a:bodyPr>
          <a:lstStyle/>
          <a:p>
            <a:r>
              <a:rPr lang="hr-HR" dirty="0"/>
              <a:t>CoPilot</a:t>
            </a:r>
          </a:p>
        </p:txBody>
      </p:sp>
      <p:sp>
        <p:nvSpPr>
          <p:cNvPr id="8" name="Rectangle 7">
            <a:extLst>
              <a:ext uri="{FF2B5EF4-FFF2-40B4-BE49-F238E27FC236}">
                <a16:creationId xmlns:a16="http://schemas.microsoft.com/office/drawing/2014/main" id="{A538BD49-2FE8-4B75-B147-620A995D9F1C}"/>
              </a:ext>
            </a:extLst>
          </p:cNvPr>
          <p:cNvSpPr/>
          <p:nvPr/>
        </p:nvSpPr>
        <p:spPr>
          <a:xfrm>
            <a:off x="5678577" y="3175753"/>
            <a:ext cx="834844" cy="369332"/>
          </a:xfrm>
          <a:prstGeom prst="rect">
            <a:avLst/>
          </a:prstGeom>
        </p:spPr>
        <p:txBody>
          <a:bodyPr wrap="none">
            <a:spAutoFit/>
          </a:bodyPr>
          <a:lstStyle/>
          <a:p>
            <a:r>
              <a:rPr lang="hr-HR" dirty="0" err="1"/>
              <a:t>Navmii</a:t>
            </a:r>
            <a:endParaRPr lang="hr-HR" dirty="0"/>
          </a:p>
        </p:txBody>
      </p:sp>
      <p:pic>
        <p:nvPicPr>
          <p:cNvPr id="6" name="Picture 2">
            <a:extLst>
              <a:ext uri="{FF2B5EF4-FFF2-40B4-BE49-F238E27FC236}">
                <a16:creationId xmlns:a16="http://schemas.microsoft.com/office/drawing/2014/main" id="{71C33969-FAB8-4345-B7FD-3EA882D629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37780" y="3649317"/>
            <a:ext cx="3559351" cy="184596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7F976EDF-ADE9-438B-AD19-C9F98E5501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7780" y="1080828"/>
            <a:ext cx="3324225" cy="172402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EF9145F-4B05-4D15-A496-A7991730BB51}"/>
              </a:ext>
            </a:extLst>
          </p:cNvPr>
          <p:cNvSpPr txBox="1"/>
          <p:nvPr/>
        </p:nvSpPr>
        <p:spPr>
          <a:xfrm>
            <a:off x="0" y="0"/>
            <a:ext cx="12192000" cy="369332"/>
          </a:xfrm>
          <a:prstGeom prst="rect">
            <a:avLst/>
          </a:prstGeom>
          <a:solidFill>
            <a:srgbClr val="449DDC"/>
          </a:solidFill>
        </p:spPr>
        <p:txBody>
          <a:bodyPr wrap="square" rtlCol="0">
            <a:spAutoFit/>
          </a:bodyPr>
          <a:lstStyle/>
          <a:p>
            <a:pPr algn="ctr"/>
            <a:r>
              <a:rPr lang="en-US" b="1" dirty="0">
                <a:solidFill>
                  <a:schemeClr val="bg1"/>
                </a:solidFill>
              </a:rPr>
              <a:t>  Word Clouds – Smaller Apps   </a:t>
            </a:r>
          </a:p>
        </p:txBody>
      </p:sp>
    </p:spTree>
    <p:extLst>
      <p:ext uri="{BB962C8B-B14F-4D97-AF65-F5344CB8AC3E}">
        <p14:creationId xmlns:p14="http://schemas.microsoft.com/office/powerpoint/2010/main" val="1641913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3301A7F-327C-4F1C-9E68-BAAA94553626}"/>
              </a:ext>
            </a:extLst>
          </p:cNvPr>
          <p:cNvSpPr/>
          <p:nvPr/>
        </p:nvSpPr>
        <p:spPr>
          <a:xfrm>
            <a:off x="838198" y="656086"/>
            <a:ext cx="901958" cy="369332"/>
          </a:xfrm>
          <a:prstGeom prst="rect">
            <a:avLst/>
          </a:prstGeom>
        </p:spPr>
        <p:txBody>
          <a:bodyPr wrap="square">
            <a:spAutoFit/>
          </a:bodyPr>
          <a:lstStyle/>
          <a:p>
            <a:r>
              <a:rPr lang="hr-HR" dirty="0"/>
              <a:t>Sygic</a:t>
            </a:r>
          </a:p>
        </p:txBody>
      </p:sp>
      <p:sp>
        <p:nvSpPr>
          <p:cNvPr id="10" name="Rectangle 9">
            <a:extLst>
              <a:ext uri="{FF2B5EF4-FFF2-40B4-BE49-F238E27FC236}">
                <a16:creationId xmlns:a16="http://schemas.microsoft.com/office/drawing/2014/main" id="{19E78ED9-F227-4B0E-AB37-F39B93082284}"/>
              </a:ext>
            </a:extLst>
          </p:cNvPr>
          <p:cNvSpPr/>
          <p:nvPr/>
        </p:nvSpPr>
        <p:spPr>
          <a:xfrm>
            <a:off x="838198" y="3890346"/>
            <a:ext cx="901958" cy="369332"/>
          </a:xfrm>
          <a:prstGeom prst="rect">
            <a:avLst/>
          </a:prstGeom>
        </p:spPr>
        <p:txBody>
          <a:bodyPr wrap="square">
            <a:spAutoFit/>
          </a:bodyPr>
          <a:lstStyle/>
          <a:p>
            <a:endParaRPr lang="hr-HR" dirty="0"/>
          </a:p>
        </p:txBody>
      </p:sp>
      <p:sp>
        <p:nvSpPr>
          <p:cNvPr id="11" name="Rectangle 10">
            <a:extLst>
              <a:ext uri="{FF2B5EF4-FFF2-40B4-BE49-F238E27FC236}">
                <a16:creationId xmlns:a16="http://schemas.microsoft.com/office/drawing/2014/main" id="{2732912E-DF85-4390-AD98-A354D10796D8}"/>
              </a:ext>
            </a:extLst>
          </p:cNvPr>
          <p:cNvSpPr/>
          <p:nvPr/>
        </p:nvSpPr>
        <p:spPr>
          <a:xfrm>
            <a:off x="6095998" y="656086"/>
            <a:ext cx="1181879" cy="369332"/>
          </a:xfrm>
          <a:prstGeom prst="rect">
            <a:avLst/>
          </a:prstGeom>
        </p:spPr>
        <p:txBody>
          <a:bodyPr wrap="square">
            <a:spAutoFit/>
          </a:bodyPr>
          <a:lstStyle/>
          <a:p>
            <a:r>
              <a:rPr lang="hr-HR" dirty="0"/>
              <a:t>Maps.me</a:t>
            </a:r>
          </a:p>
        </p:txBody>
      </p:sp>
      <p:sp>
        <p:nvSpPr>
          <p:cNvPr id="12" name="Rectangle 11">
            <a:extLst>
              <a:ext uri="{FF2B5EF4-FFF2-40B4-BE49-F238E27FC236}">
                <a16:creationId xmlns:a16="http://schemas.microsoft.com/office/drawing/2014/main" id="{B831E45D-CA1E-4FE0-9067-BF4B37AE7301}"/>
              </a:ext>
            </a:extLst>
          </p:cNvPr>
          <p:cNvSpPr/>
          <p:nvPr/>
        </p:nvSpPr>
        <p:spPr>
          <a:xfrm>
            <a:off x="838198" y="3381788"/>
            <a:ext cx="1181879" cy="369332"/>
          </a:xfrm>
          <a:prstGeom prst="rect">
            <a:avLst/>
          </a:prstGeom>
        </p:spPr>
        <p:txBody>
          <a:bodyPr wrap="square">
            <a:spAutoFit/>
          </a:bodyPr>
          <a:lstStyle/>
          <a:p>
            <a:r>
              <a:rPr lang="hr-HR" dirty="0"/>
              <a:t>Waze</a:t>
            </a:r>
          </a:p>
        </p:txBody>
      </p:sp>
      <p:sp>
        <p:nvSpPr>
          <p:cNvPr id="13" name="Rectangle 12">
            <a:extLst>
              <a:ext uri="{FF2B5EF4-FFF2-40B4-BE49-F238E27FC236}">
                <a16:creationId xmlns:a16="http://schemas.microsoft.com/office/drawing/2014/main" id="{D36EF576-98A2-4993-A744-7ED6FF60D5D5}"/>
              </a:ext>
            </a:extLst>
          </p:cNvPr>
          <p:cNvSpPr/>
          <p:nvPr/>
        </p:nvSpPr>
        <p:spPr>
          <a:xfrm>
            <a:off x="6091330" y="3381788"/>
            <a:ext cx="1181879" cy="369332"/>
          </a:xfrm>
          <a:prstGeom prst="rect">
            <a:avLst/>
          </a:prstGeom>
        </p:spPr>
        <p:txBody>
          <a:bodyPr wrap="square">
            <a:spAutoFit/>
          </a:bodyPr>
          <a:lstStyle/>
          <a:p>
            <a:r>
              <a:rPr lang="hr-HR" dirty="0"/>
              <a:t>Here</a:t>
            </a:r>
          </a:p>
        </p:txBody>
      </p:sp>
      <p:pic>
        <p:nvPicPr>
          <p:cNvPr id="5" name="Picture 4">
            <a:extLst>
              <a:ext uri="{FF2B5EF4-FFF2-40B4-BE49-F238E27FC236}">
                <a16:creationId xmlns:a16="http://schemas.microsoft.com/office/drawing/2014/main" id="{0F8C7E67-A4B3-4D90-BF51-8CF4D6D786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7600" y="1232408"/>
            <a:ext cx="3538243" cy="18350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1352A9B-E061-4CDB-9277-5746B1FB3B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198" y="3958110"/>
            <a:ext cx="3538243" cy="18350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8629D74-9112-40C9-8545-587D907930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7600" y="3958110"/>
            <a:ext cx="3538243" cy="183502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AAB0DDC1-816C-43DD-A880-4187C600F8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198" y="1197072"/>
            <a:ext cx="3538243" cy="183502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23BB3D4-5CEC-42DC-8E3B-1A7A889328D7}"/>
              </a:ext>
            </a:extLst>
          </p:cNvPr>
          <p:cNvSpPr txBox="1"/>
          <p:nvPr/>
        </p:nvSpPr>
        <p:spPr>
          <a:xfrm>
            <a:off x="0" y="0"/>
            <a:ext cx="12192000" cy="369332"/>
          </a:xfrm>
          <a:prstGeom prst="rect">
            <a:avLst/>
          </a:prstGeom>
          <a:solidFill>
            <a:srgbClr val="449DDC"/>
          </a:solidFill>
        </p:spPr>
        <p:txBody>
          <a:bodyPr wrap="square" rtlCol="0">
            <a:spAutoFit/>
          </a:bodyPr>
          <a:lstStyle/>
          <a:p>
            <a:pPr algn="ctr"/>
            <a:r>
              <a:rPr lang="en-US" b="1" dirty="0">
                <a:solidFill>
                  <a:schemeClr val="bg1"/>
                </a:solidFill>
              </a:rPr>
              <a:t>  Word Clouds – Larger Apps   </a:t>
            </a:r>
          </a:p>
        </p:txBody>
      </p:sp>
    </p:spTree>
    <p:extLst>
      <p:ext uri="{BB962C8B-B14F-4D97-AF65-F5344CB8AC3E}">
        <p14:creationId xmlns:p14="http://schemas.microsoft.com/office/powerpoint/2010/main" val="958020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76F06A-4ECB-414F-A5ED-81808EED1200}"/>
              </a:ext>
            </a:extLst>
          </p:cNvPr>
          <p:cNvSpPr>
            <a:spLocks noGrp="1"/>
          </p:cNvSpPr>
          <p:nvPr>
            <p:ph idx="1"/>
          </p:nvPr>
        </p:nvSpPr>
        <p:spPr>
          <a:xfrm>
            <a:off x="838200" y="983041"/>
            <a:ext cx="10515600" cy="4351338"/>
          </a:xfrm>
        </p:spPr>
        <p:txBody>
          <a:bodyPr/>
          <a:lstStyle/>
          <a:p>
            <a:pPr marL="0" indent="0">
              <a:buNone/>
            </a:pPr>
            <a:endParaRPr lang="hr-HR" sz="1800" dirty="0"/>
          </a:p>
          <a:p>
            <a:pPr marL="0" indent="0">
              <a:buNone/>
            </a:pPr>
            <a:endParaRPr lang="hr-HR" dirty="0"/>
          </a:p>
          <a:p>
            <a:endParaRPr lang="hr-HR" dirty="0"/>
          </a:p>
          <a:p>
            <a:pPr marL="0" indent="0">
              <a:buNone/>
            </a:pPr>
            <a:endParaRPr lang="en-US" dirty="0"/>
          </a:p>
        </p:txBody>
      </p:sp>
      <p:graphicFrame>
        <p:nvGraphicFramePr>
          <p:cNvPr id="5" name="Chart 4">
            <a:extLst>
              <a:ext uri="{FF2B5EF4-FFF2-40B4-BE49-F238E27FC236}">
                <a16:creationId xmlns:a16="http://schemas.microsoft.com/office/drawing/2014/main" id="{56890966-FB38-4B5B-AD2E-55051103051A}"/>
              </a:ext>
            </a:extLst>
          </p:cNvPr>
          <p:cNvGraphicFramePr>
            <a:graphicFrameLocks/>
          </p:cNvGraphicFramePr>
          <p:nvPr>
            <p:extLst>
              <p:ext uri="{D42A27DB-BD31-4B8C-83A1-F6EECF244321}">
                <p14:modId xmlns:p14="http://schemas.microsoft.com/office/powerpoint/2010/main" val="1681212893"/>
              </p:ext>
            </p:extLst>
          </p:nvPr>
        </p:nvGraphicFramePr>
        <p:xfrm>
          <a:off x="495996" y="479475"/>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a:extLst>
              <a:ext uri="{FF2B5EF4-FFF2-40B4-BE49-F238E27FC236}">
                <a16:creationId xmlns:a16="http://schemas.microsoft.com/office/drawing/2014/main" id="{2EB18800-7D62-4FF2-86A8-52E2844636D3}"/>
              </a:ext>
            </a:extLst>
          </p:cNvPr>
          <p:cNvSpPr/>
          <p:nvPr/>
        </p:nvSpPr>
        <p:spPr>
          <a:xfrm>
            <a:off x="614250" y="503566"/>
            <a:ext cx="1889107" cy="369332"/>
          </a:xfrm>
          <a:prstGeom prst="rect">
            <a:avLst/>
          </a:prstGeom>
        </p:spPr>
        <p:txBody>
          <a:bodyPr wrap="none">
            <a:spAutoFit/>
          </a:bodyPr>
          <a:lstStyle/>
          <a:p>
            <a:r>
              <a:rPr lang="hr-HR" dirty="0"/>
              <a:t>Genius Maps (4.2)</a:t>
            </a:r>
            <a:endParaRPr lang="en-US" dirty="0"/>
          </a:p>
        </p:txBody>
      </p:sp>
      <p:sp>
        <p:nvSpPr>
          <p:cNvPr id="7" name="Rectangle 6">
            <a:extLst>
              <a:ext uri="{FF2B5EF4-FFF2-40B4-BE49-F238E27FC236}">
                <a16:creationId xmlns:a16="http://schemas.microsoft.com/office/drawing/2014/main" id="{4588FC5C-B0D9-42F8-B57D-2B5007111D1F}"/>
              </a:ext>
            </a:extLst>
          </p:cNvPr>
          <p:cNvSpPr/>
          <p:nvPr/>
        </p:nvSpPr>
        <p:spPr>
          <a:xfrm>
            <a:off x="614250" y="3332818"/>
            <a:ext cx="1338828" cy="369332"/>
          </a:xfrm>
          <a:prstGeom prst="rect">
            <a:avLst/>
          </a:prstGeom>
        </p:spPr>
        <p:txBody>
          <a:bodyPr wrap="none">
            <a:spAutoFit/>
          </a:bodyPr>
          <a:lstStyle/>
          <a:p>
            <a:r>
              <a:rPr lang="hr-HR" dirty="0"/>
              <a:t>CoPilot (3.9)</a:t>
            </a:r>
            <a:endParaRPr lang="en-US" dirty="0"/>
          </a:p>
        </p:txBody>
      </p:sp>
      <p:graphicFrame>
        <p:nvGraphicFramePr>
          <p:cNvPr id="8" name="Chart 7">
            <a:extLst>
              <a:ext uri="{FF2B5EF4-FFF2-40B4-BE49-F238E27FC236}">
                <a16:creationId xmlns:a16="http://schemas.microsoft.com/office/drawing/2014/main" id="{AB8157E9-B16D-42D4-B1B1-E9EEE32BA2DD}"/>
              </a:ext>
            </a:extLst>
          </p:cNvPr>
          <p:cNvGraphicFramePr>
            <a:graphicFrameLocks/>
          </p:cNvGraphicFramePr>
          <p:nvPr>
            <p:extLst>
              <p:ext uri="{D42A27DB-BD31-4B8C-83A1-F6EECF244321}">
                <p14:modId xmlns:p14="http://schemas.microsoft.com/office/powerpoint/2010/main" val="1474149242"/>
              </p:ext>
            </p:extLst>
          </p:nvPr>
        </p:nvGraphicFramePr>
        <p:xfrm>
          <a:off x="495996" y="3978184"/>
          <a:ext cx="4572000" cy="2411418"/>
        </p:xfrm>
        <a:graphic>
          <a:graphicData uri="http://schemas.openxmlformats.org/drawingml/2006/chart">
            <c:chart xmlns:c="http://schemas.openxmlformats.org/drawingml/2006/chart" xmlns:r="http://schemas.openxmlformats.org/officeDocument/2006/relationships" r:id="rId4"/>
          </a:graphicData>
        </a:graphic>
      </p:graphicFrame>
      <p:sp>
        <p:nvSpPr>
          <p:cNvPr id="10" name="Rectangle 9">
            <a:extLst>
              <a:ext uri="{FF2B5EF4-FFF2-40B4-BE49-F238E27FC236}">
                <a16:creationId xmlns:a16="http://schemas.microsoft.com/office/drawing/2014/main" id="{F3B1E070-725F-493D-94E2-6FC0DE896DDE}"/>
              </a:ext>
            </a:extLst>
          </p:cNvPr>
          <p:cNvSpPr/>
          <p:nvPr/>
        </p:nvSpPr>
        <p:spPr>
          <a:xfrm>
            <a:off x="6251510" y="3332818"/>
            <a:ext cx="1320554" cy="369332"/>
          </a:xfrm>
          <a:prstGeom prst="rect">
            <a:avLst/>
          </a:prstGeom>
        </p:spPr>
        <p:txBody>
          <a:bodyPr wrap="none">
            <a:spAutoFit/>
          </a:bodyPr>
          <a:lstStyle/>
          <a:p>
            <a:r>
              <a:rPr lang="hr-HR" dirty="0" err="1"/>
              <a:t>Navmii</a:t>
            </a:r>
            <a:r>
              <a:rPr lang="hr-HR" dirty="0"/>
              <a:t> (3.8)</a:t>
            </a:r>
          </a:p>
        </p:txBody>
      </p:sp>
      <p:graphicFrame>
        <p:nvGraphicFramePr>
          <p:cNvPr id="11" name="Chart 10">
            <a:extLst>
              <a:ext uri="{FF2B5EF4-FFF2-40B4-BE49-F238E27FC236}">
                <a16:creationId xmlns:a16="http://schemas.microsoft.com/office/drawing/2014/main" id="{1409298B-5BB2-48E1-B58C-359D420F274E}"/>
              </a:ext>
            </a:extLst>
          </p:cNvPr>
          <p:cNvGraphicFramePr>
            <a:graphicFrameLocks/>
          </p:cNvGraphicFramePr>
          <p:nvPr>
            <p:extLst>
              <p:ext uri="{D42A27DB-BD31-4B8C-83A1-F6EECF244321}">
                <p14:modId xmlns:p14="http://schemas.microsoft.com/office/powerpoint/2010/main" val="2953717811"/>
              </p:ext>
            </p:extLst>
          </p:nvPr>
        </p:nvGraphicFramePr>
        <p:xfrm>
          <a:off x="5760098" y="3812293"/>
          <a:ext cx="4572000"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12" name="Rectangle 11">
            <a:extLst>
              <a:ext uri="{FF2B5EF4-FFF2-40B4-BE49-F238E27FC236}">
                <a16:creationId xmlns:a16="http://schemas.microsoft.com/office/drawing/2014/main" id="{152677DB-8347-46D6-BBEF-851E4B38F6F8}"/>
              </a:ext>
            </a:extLst>
          </p:cNvPr>
          <p:cNvSpPr/>
          <p:nvPr/>
        </p:nvSpPr>
        <p:spPr>
          <a:xfrm>
            <a:off x="6105957" y="503566"/>
            <a:ext cx="1466107" cy="369332"/>
          </a:xfrm>
          <a:prstGeom prst="rect">
            <a:avLst/>
          </a:prstGeom>
        </p:spPr>
        <p:txBody>
          <a:bodyPr wrap="none">
            <a:spAutoFit/>
          </a:bodyPr>
          <a:lstStyle/>
          <a:p>
            <a:r>
              <a:rPr lang="hr-HR" dirty="0"/>
              <a:t>TomTom (4.0)</a:t>
            </a:r>
            <a:endParaRPr lang="en-US" dirty="0"/>
          </a:p>
        </p:txBody>
      </p:sp>
      <p:graphicFrame>
        <p:nvGraphicFramePr>
          <p:cNvPr id="13" name="Chart 12">
            <a:extLst>
              <a:ext uri="{FF2B5EF4-FFF2-40B4-BE49-F238E27FC236}">
                <a16:creationId xmlns:a16="http://schemas.microsoft.com/office/drawing/2014/main" id="{B3089DB3-D41F-493E-BF29-F6DA38163F7F}"/>
              </a:ext>
            </a:extLst>
          </p:cNvPr>
          <p:cNvGraphicFramePr>
            <a:graphicFrameLocks/>
          </p:cNvGraphicFramePr>
          <p:nvPr>
            <p:extLst>
              <p:ext uri="{D42A27DB-BD31-4B8C-83A1-F6EECF244321}">
                <p14:modId xmlns:p14="http://schemas.microsoft.com/office/powerpoint/2010/main" val="1199018329"/>
              </p:ext>
            </p:extLst>
          </p:nvPr>
        </p:nvGraphicFramePr>
        <p:xfrm>
          <a:off x="5760098" y="1021467"/>
          <a:ext cx="4572000" cy="2236991"/>
        </p:xfrm>
        <a:graphic>
          <a:graphicData uri="http://schemas.openxmlformats.org/drawingml/2006/chart">
            <c:chart xmlns:c="http://schemas.openxmlformats.org/drawingml/2006/chart" xmlns:r="http://schemas.openxmlformats.org/officeDocument/2006/relationships" r:id="rId6"/>
          </a:graphicData>
        </a:graphic>
      </p:graphicFrame>
      <p:sp>
        <p:nvSpPr>
          <p:cNvPr id="15" name="TextBox 14">
            <a:extLst>
              <a:ext uri="{FF2B5EF4-FFF2-40B4-BE49-F238E27FC236}">
                <a16:creationId xmlns:a16="http://schemas.microsoft.com/office/drawing/2014/main" id="{819968F3-1925-44C3-817D-31F915F6C8C5}"/>
              </a:ext>
            </a:extLst>
          </p:cNvPr>
          <p:cNvSpPr txBox="1"/>
          <p:nvPr/>
        </p:nvSpPr>
        <p:spPr>
          <a:xfrm>
            <a:off x="0" y="0"/>
            <a:ext cx="12192000" cy="369332"/>
          </a:xfrm>
          <a:prstGeom prst="rect">
            <a:avLst/>
          </a:prstGeom>
          <a:solidFill>
            <a:srgbClr val="449DDC"/>
          </a:solidFill>
        </p:spPr>
        <p:txBody>
          <a:bodyPr wrap="square" rtlCol="0">
            <a:spAutoFit/>
          </a:bodyPr>
          <a:lstStyle/>
          <a:p>
            <a:pPr algn="ctr"/>
            <a:r>
              <a:rPr lang="en-US" b="1" dirty="0">
                <a:solidFill>
                  <a:schemeClr val="bg1"/>
                </a:solidFill>
              </a:rPr>
              <a:t>Comments – Stars Mean &amp; SD by Year – Smaller Apps </a:t>
            </a:r>
          </a:p>
        </p:txBody>
      </p:sp>
    </p:spTree>
    <p:extLst>
      <p:ext uri="{BB962C8B-B14F-4D97-AF65-F5344CB8AC3E}">
        <p14:creationId xmlns:p14="http://schemas.microsoft.com/office/powerpoint/2010/main" val="24174728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76F06A-4ECB-414F-A5ED-81808EED1200}"/>
              </a:ext>
            </a:extLst>
          </p:cNvPr>
          <p:cNvSpPr>
            <a:spLocks noGrp="1"/>
          </p:cNvSpPr>
          <p:nvPr>
            <p:ph idx="1"/>
          </p:nvPr>
        </p:nvSpPr>
        <p:spPr>
          <a:xfrm>
            <a:off x="903514" y="927057"/>
            <a:ext cx="10515600" cy="4351338"/>
          </a:xfrm>
        </p:spPr>
        <p:txBody>
          <a:bodyPr/>
          <a:lstStyle/>
          <a:p>
            <a:pPr marL="0" indent="0">
              <a:buNone/>
            </a:pPr>
            <a:endParaRPr lang="hr-HR" dirty="0"/>
          </a:p>
          <a:p>
            <a:pPr marL="0" indent="0">
              <a:buNone/>
            </a:pPr>
            <a:endParaRPr lang="en-US" dirty="0"/>
          </a:p>
        </p:txBody>
      </p:sp>
      <p:sp>
        <p:nvSpPr>
          <p:cNvPr id="4" name="Rectangle 3">
            <a:extLst>
              <a:ext uri="{FF2B5EF4-FFF2-40B4-BE49-F238E27FC236}">
                <a16:creationId xmlns:a16="http://schemas.microsoft.com/office/drawing/2014/main" id="{77E67BD0-8B07-47D3-9F45-22BCCE5B6305}"/>
              </a:ext>
            </a:extLst>
          </p:cNvPr>
          <p:cNvSpPr/>
          <p:nvPr/>
        </p:nvSpPr>
        <p:spPr>
          <a:xfrm>
            <a:off x="706210" y="510246"/>
            <a:ext cx="1124987" cy="646331"/>
          </a:xfrm>
          <a:prstGeom prst="rect">
            <a:avLst/>
          </a:prstGeom>
        </p:spPr>
        <p:txBody>
          <a:bodyPr wrap="square">
            <a:spAutoFit/>
          </a:bodyPr>
          <a:lstStyle/>
          <a:p>
            <a:r>
              <a:rPr lang="hr-HR" dirty="0"/>
              <a:t>Sygic (4.6)</a:t>
            </a:r>
          </a:p>
          <a:p>
            <a:endParaRPr lang="hr-HR" dirty="0"/>
          </a:p>
        </p:txBody>
      </p:sp>
      <p:sp>
        <p:nvSpPr>
          <p:cNvPr id="8" name="Rectangle 7">
            <a:extLst>
              <a:ext uri="{FF2B5EF4-FFF2-40B4-BE49-F238E27FC236}">
                <a16:creationId xmlns:a16="http://schemas.microsoft.com/office/drawing/2014/main" id="{8EF01B3F-1F34-4EB6-9C6D-15FAE70C6B99}"/>
              </a:ext>
            </a:extLst>
          </p:cNvPr>
          <p:cNvSpPr/>
          <p:nvPr/>
        </p:nvSpPr>
        <p:spPr>
          <a:xfrm>
            <a:off x="6855080" y="500919"/>
            <a:ext cx="1565020" cy="646331"/>
          </a:xfrm>
          <a:prstGeom prst="rect">
            <a:avLst/>
          </a:prstGeom>
        </p:spPr>
        <p:txBody>
          <a:bodyPr wrap="square">
            <a:spAutoFit/>
          </a:bodyPr>
          <a:lstStyle/>
          <a:p>
            <a:r>
              <a:rPr lang="hr-HR" dirty="0"/>
              <a:t>Maps.me (4.6)</a:t>
            </a:r>
            <a:endParaRPr lang="en-US" dirty="0"/>
          </a:p>
          <a:p>
            <a:endParaRPr lang="hr-HR" dirty="0"/>
          </a:p>
        </p:txBody>
      </p:sp>
      <p:sp>
        <p:nvSpPr>
          <p:cNvPr id="9" name="Rectangle 8">
            <a:extLst>
              <a:ext uri="{FF2B5EF4-FFF2-40B4-BE49-F238E27FC236}">
                <a16:creationId xmlns:a16="http://schemas.microsoft.com/office/drawing/2014/main" id="{C9965B3F-D207-4BFF-8C12-C91DFB0A1B7C}"/>
              </a:ext>
            </a:extLst>
          </p:cNvPr>
          <p:cNvSpPr/>
          <p:nvPr/>
        </p:nvSpPr>
        <p:spPr>
          <a:xfrm>
            <a:off x="772886" y="3229364"/>
            <a:ext cx="1181879" cy="369332"/>
          </a:xfrm>
          <a:prstGeom prst="rect">
            <a:avLst/>
          </a:prstGeom>
        </p:spPr>
        <p:txBody>
          <a:bodyPr wrap="square">
            <a:spAutoFit/>
          </a:bodyPr>
          <a:lstStyle/>
          <a:p>
            <a:r>
              <a:rPr lang="hr-HR" dirty="0"/>
              <a:t>Waze (4.3)</a:t>
            </a:r>
            <a:endParaRPr lang="en-US" dirty="0"/>
          </a:p>
        </p:txBody>
      </p:sp>
      <p:sp>
        <p:nvSpPr>
          <p:cNvPr id="10" name="Rectangle 9">
            <a:extLst>
              <a:ext uri="{FF2B5EF4-FFF2-40B4-BE49-F238E27FC236}">
                <a16:creationId xmlns:a16="http://schemas.microsoft.com/office/drawing/2014/main" id="{31365936-D304-458D-8AF1-8771F8A59871}"/>
              </a:ext>
            </a:extLst>
          </p:cNvPr>
          <p:cNvSpPr/>
          <p:nvPr/>
        </p:nvSpPr>
        <p:spPr>
          <a:xfrm>
            <a:off x="6855080" y="3241401"/>
            <a:ext cx="1181879" cy="369332"/>
          </a:xfrm>
          <a:prstGeom prst="rect">
            <a:avLst/>
          </a:prstGeom>
        </p:spPr>
        <p:txBody>
          <a:bodyPr wrap="square">
            <a:spAutoFit/>
          </a:bodyPr>
          <a:lstStyle/>
          <a:p>
            <a:r>
              <a:rPr lang="hr-HR" dirty="0"/>
              <a:t>Here (4.3)</a:t>
            </a:r>
            <a:endParaRPr lang="en-US" dirty="0"/>
          </a:p>
        </p:txBody>
      </p:sp>
      <p:graphicFrame>
        <p:nvGraphicFramePr>
          <p:cNvPr id="11" name="Chart 10">
            <a:extLst>
              <a:ext uri="{FF2B5EF4-FFF2-40B4-BE49-F238E27FC236}">
                <a16:creationId xmlns:a16="http://schemas.microsoft.com/office/drawing/2014/main" id="{F6036FEA-022A-4522-9CA5-0672CAC0605C}"/>
              </a:ext>
            </a:extLst>
          </p:cNvPr>
          <p:cNvGraphicFramePr>
            <a:graphicFrameLocks/>
          </p:cNvGraphicFramePr>
          <p:nvPr>
            <p:extLst>
              <p:ext uri="{D42A27DB-BD31-4B8C-83A1-F6EECF244321}">
                <p14:modId xmlns:p14="http://schemas.microsoft.com/office/powerpoint/2010/main" val="3418591786"/>
              </p:ext>
            </p:extLst>
          </p:nvPr>
        </p:nvGraphicFramePr>
        <p:xfrm>
          <a:off x="772886" y="1062001"/>
          <a:ext cx="4394732" cy="201239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691034BE-3871-4F91-9029-A1CD5CEDE578}"/>
              </a:ext>
            </a:extLst>
          </p:cNvPr>
          <p:cNvGraphicFramePr>
            <a:graphicFrameLocks/>
          </p:cNvGraphicFramePr>
          <p:nvPr>
            <p:extLst>
              <p:ext uri="{D42A27DB-BD31-4B8C-83A1-F6EECF244321}">
                <p14:modId xmlns:p14="http://schemas.microsoft.com/office/powerpoint/2010/main" val="3400730454"/>
              </p:ext>
            </p:extLst>
          </p:nvPr>
        </p:nvGraphicFramePr>
        <p:xfrm>
          <a:off x="6576609" y="1043347"/>
          <a:ext cx="4085798" cy="215291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2460629D-891E-494D-9E6B-1EBD41133739}"/>
              </a:ext>
            </a:extLst>
          </p:cNvPr>
          <p:cNvGraphicFramePr>
            <a:graphicFrameLocks/>
          </p:cNvGraphicFramePr>
          <p:nvPr>
            <p:extLst>
              <p:ext uri="{D42A27DB-BD31-4B8C-83A1-F6EECF244321}">
                <p14:modId xmlns:p14="http://schemas.microsoft.com/office/powerpoint/2010/main" val="1046690746"/>
              </p:ext>
            </p:extLst>
          </p:nvPr>
        </p:nvGraphicFramePr>
        <p:xfrm>
          <a:off x="1897873" y="3748020"/>
          <a:ext cx="3372373" cy="254102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4" name="Chart 13">
            <a:extLst>
              <a:ext uri="{FF2B5EF4-FFF2-40B4-BE49-F238E27FC236}">
                <a16:creationId xmlns:a16="http://schemas.microsoft.com/office/drawing/2014/main" id="{549EFD36-37BE-4942-BAF0-9557D551B3B8}"/>
              </a:ext>
            </a:extLst>
          </p:cNvPr>
          <p:cNvGraphicFramePr>
            <a:graphicFrameLocks/>
          </p:cNvGraphicFramePr>
          <p:nvPr>
            <p:extLst>
              <p:ext uri="{D42A27DB-BD31-4B8C-83A1-F6EECF244321}">
                <p14:modId xmlns:p14="http://schemas.microsoft.com/office/powerpoint/2010/main" val="2792482151"/>
              </p:ext>
            </p:extLst>
          </p:nvPr>
        </p:nvGraphicFramePr>
        <p:xfrm>
          <a:off x="6576609" y="3866922"/>
          <a:ext cx="4085798" cy="243178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18C34505-8483-410E-815D-7836950743E8}"/>
              </a:ext>
            </a:extLst>
          </p:cNvPr>
          <p:cNvSpPr txBox="1"/>
          <p:nvPr/>
        </p:nvSpPr>
        <p:spPr>
          <a:xfrm>
            <a:off x="0" y="0"/>
            <a:ext cx="12192000" cy="369332"/>
          </a:xfrm>
          <a:prstGeom prst="rect">
            <a:avLst/>
          </a:prstGeom>
          <a:solidFill>
            <a:srgbClr val="449DDC"/>
          </a:solidFill>
        </p:spPr>
        <p:txBody>
          <a:bodyPr wrap="square" rtlCol="0">
            <a:spAutoFit/>
          </a:bodyPr>
          <a:lstStyle/>
          <a:p>
            <a:pPr algn="ctr"/>
            <a:r>
              <a:rPr lang="en-US" b="1" dirty="0">
                <a:solidFill>
                  <a:schemeClr val="bg1"/>
                </a:solidFill>
              </a:rPr>
              <a:t>Comments – Stars Mean &amp; SD by Year – Larger Apps </a:t>
            </a:r>
          </a:p>
        </p:txBody>
      </p:sp>
    </p:spTree>
    <p:extLst>
      <p:ext uri="{BB962C8B-B14F-4D97-AF65-F5344CB8AC3E}">
        <p14:creationId xmlns:p14="http://schemas.microsoft.com/office/powerpoint/2010/main" val="983884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16">
            <a:extLst>
              <a:ext uri="{FF2B5EF4-FFF2-40B4-BE49-F238E27FC236}">
                <a16:creationId xmlns:a16="http://schemas.microsoft.com/office/drawing/2014/main" id="{3C456DF5-972A-4209-B238-2F7C506064C9}"/>
              </a:ext>
            </a:extLst>
          </p:cNvPr>
          <p:cNvGraphicFramePr>
            <a:graphicFrameLocks/>
          </p:cNvGraphicFramePr>
          <p:nvPr>
            <p:extLst>
              <p:ext uri="{D42A27DB-BD31-4B8C-83A1-F6EECF244321}">
                <p14:modId xmlns:p14="http://schemas.microsoft.com/office/powerpoint/2010/main" val="4069107175"/>
              </p:ext>
            </p:extLst>
          </p:nvPr>
        </p:nvGraphicFramePr>
        <p:xfrm>
          <a:off x="833438" y="926450"/>
          <a:ext cx="4142792" cy="220202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242EE691-71F5-422C-9D74-9109923F8DAF}"/>
              </a:ext>
            </a:extLst>
          </p:cNvPr>
          <p:cNvGraphicFramePr>
            <a:graphicFrameLocks/>
          </p:cNvGraphicFramePr>
          <p:nvPr>
            <p:extLst>
              <p:ext uri="{D42A27DB-BD31-4B8C-83A1-F6EECF244321}">
                <p14:modId xmlns:p14="http://schemas.microsoft.com/office/powerpoint/2010/main" val="1715165397"/>
              </p:ext>
            </p:extLst>
          </p:nvPr>
        </p:nvGraphicFramePr>
        <p:xfrm>
          <a:off x="838200" y="3681364"/>
          <a:ext cx="4245428" cy="2500604"/>
        </p:xfrm>
        <a:graphic>
          <a:graphicData uri="http://schemas.openxmlformats.org/drawingml/2006/chart">
            <c:chart xmlns:c="http://schemas.openxmlformats.org/drawingml/2006/chart" xmlns:r="http://schemas.openxmlformats.org/officeDocument/2006/relationships" r:id="rId4"/>
          </a:graphicData>
        </a:graphic>
      </p:graphicFrame>
      <p:sp>
        <p:nvSpPr>
          <p:cNvPr id="6" name="Rectangle 5">
            <a:extLst>
              <a:ext uri="{FF2B5EF4-FFF2-40B4-BE49-F238E27FC236}">
                <a16:creationId xmlns:a16="http://schemas.microsoft.com/office/drawing/2014/main" id="{E7B52023-F161-4907-BEAE-708885178EB5}"/>
              </a:ext>
            </a:extLst>
          </p:cNvPr>
          <p:cNvSpPr/>
          <p:nvPr/>
        </p:nvSpPr>
        <p:spPr>
          <a:xfrm>
            <a:off x="681448" y="463225"/>
            <a:ext cx="1403398" cy="369332"/>
          </a:xfrm>
          <a:prstGeom prst="rect">
            <a:avLst/>
          </a:prstGeom>
        </p:spPr>
        <p:txBody>
          <a:bodyPr wrap="none">
            <a:spAutoFit/>
          </a:bodyPr>
          <a:lstStyle/>
          <a:p>
            <a:r>
              <a:rPr lang="hr-HR" dirty="0"/>
              <a:t>Genius Maps</a:t>
            </a:r>
          </a:p>
        </p:txBody>
      </p:sp>
      <p:sp>
        <p:nvSpPr>
          <p:cNvPr id="7" name="Rectangle 6">
            <a:extLst>
              <a:ext uri="{FF2B5EF4-FFF2-40B4-BE49-F238E27FC236}">
                <a16:creationId xmlns:a16="http://schemas.microsoft.com/office/drawing/2014/main" id="{C1FAECEC-F074-4007-A94F-FACBCAD03E30}"/>
              </a:ext>
            </a:extLst>
          </p:cNvPr>
          <p:cNvSpPr/>
          <p:nvPr/>
        </p:nvSpPr>
        <p:spPr>
          <a:xfrm>
            <a:off x="833438" y="3197877"/>
            <a:ext cx="853119" cy="369332"/>
          </a:xfrm>
          <a:prstGeom prst="rect">
            <a:avLst/>
          </a:prstGeom>
        </p:spPr>
        <p:txBody>
          <a:bodyPr wrap="none">
            <a:spAutoFit/>
          </a:bodyPr>
          <a:lstStyle/>
          <a:p>
            <a:r>
              <a:rPr lang="hr-HR" dirty="0"/>
              <a:t>CoPilot</a:t>
            </a:r>
          </a:p>
        </p:txBody>
      </p:sp>
      <p:sp>
        <p:nvSpPr>
          <p:cNvPr id="8" name="Rectangle 7">
            <a:extLst>
              <a:ext uri="{FF2B5EF4-FFF2-40B4-BE49-F238E27FC236}">
                <a16:creationId xmlns:a16="http://schemas.microsoft.com/office/drawing/2014/main" id="{D2C19700-ED30-45BC-B356-8B69D54CF830}"/>
              </a:ext>
            </a:extLst>
          </p:cNvPr>
          <p:cNvSpPr/>
          <p:nvPr/>
        </p:nvSpPr>
        <p:spPr>
          <a:xfrm>
            <a:off x="6091238" y="3145199"/>
            <a:ext cx="834844" cy="369332"/>
          </a:xfrm>
          <a:prstGeom prst="rect">
            <a:avLst/>
          </a:prstGeom>
        </p:spPr>
        <p:txBody>
          <a:bodyPr wrap="none">
            <a:spAutoFit/>
          </a:bodyPr>
          <a:lstStyle/>
          <a:p>
            <a:r>
              <a:rPr lang="hr-HR" dirty="0" err="1"/>
              <a:t>Navmii</a:t>
            </a:r>
            <a:endParaRPr lang="hr-HR" dirty="0"/>
          </a:p>
        </p:txBody>
      </p:sp>
      <p:graphicFrame>
        <p:nvGraphicFramePr>
          <p:cNvPr id="10" name="Chart 9">
            <a:extLst>
              <a:ext uri="{FF2B5EF4-FFF2-40B4-BE49-F238E27FC236}">
                <a16:creationId xmlns:a16="http://schemas.microsoft.com/office/drawing/2014/main" id="{4302B4D0-E20B-4ADA-84C9-316F3CC8117E}"/>
              </a:ext>
            </a:extLst>
          </p:cNvPr>
          <p:cNvGraphicFramePr>
            <a:graphicFrameLocks/>
          </p:cNvGraphicFramePr>
          <p:nvPr>
            <p:extLst>
              <p:ext uri="{D42A27DB-BD31-4B8C-83A1-F6EECF244321}">
                <p14:modId xmlns:p14="http://schemas.microsoft.com/office/powerpoint/2010/main" val="2332492562"/>
              </p:ext>
            </p:extLst>
          </p:nvPr>
        </p:nvGraphicFramePr>
        <p:xfrm>
          <a:off x="5837123" y="3567209"/>
          <a:ext cx="4567238" cy="2728914"/>
        </p:xfrm>
        <a:graphic>
          <a:graphicData uri="http://schemas.openxmlformats.org/drawingml/2006/chart">
            <c:chart xmlns:c="http://schemas.openxmlformats.org/drawingml/2006/chart" xmlns:r="http://schemas.openxmlformats.org/officeDocument/2006/relationships" r:id="rId5"/>
          </a:graphicData>
        </a:graphic>
      </p:graphicFrame>
      <p:sp>
        <p:nvSpPr>
          <p:cNvPr id="11" name="Rectangle 10">
            <a:extLst>
              <a:ext uri="{FF2B5EF4-FFF2-40B4-BE49-F238E27FC236}">
                <a16:creationId xmlns:a16="http://schemas.microsoft.com/office/drawing/2014/main" id="{7D8D2065-506B-410D-A144-38B97812FD95}"/>
              </a:ext>
            </a:extLst>
          </p:cNvPr>
          <p:cNvSpPr/>
          <p:nvPr/>
        </p:nvSpPr>
        <p:spPr>
          <a:xfrm>
            <a:off x="5950447" y="463225"/>
            <a:ext cx="980397" cy="369332"/>
          </a:xfrm>
          <a:prstGeom prst="rect">
            <a:avLst/>
          </a:prstGeom>
        </p:spPr>
        <p:txBody>
          <a:bodyPr wrap="none">
            <a:spAutoFit/>
          </a:bodyPr>
          <a:lstStyle/>
          <a:p>
            <a:r>
              <a:rPr lang="hr-HR" dirty="0"/>
              <a:t>TomTom</a:t>
            </a:r>
          </a:p>
        </p:txBody>
      </p:sp>
      <p:graphicFrame>
        <p:nvGraphicFramePr>
          <p:cNvPr id="12" name="Chart 11">
            <a:extLst>
              <a:ext uri="{FF2B5EF4-FFF2-40B4-BE49-F238E27FC236}">
                <a16:creationId xmlns:a16="http://schemas.microsoft.com/office/drawing/2014/main" id="{B2ED5920-AAEA-4EEE-8EDE-68BA3F978A05}"/>
              </a:ext>
            </a:extLst>
          </p:cNvPr>
          <p:cNvGraphicFramePr>
            <a:graphicFrameLocks/>
          </p:cNvGraphicFramePr>
          <p:nvPr>
            <p:extLst>
              <p:ext uri="{D42A27DB-BD31-4B8C-83A1-F6EECF244321}">
                <p14:modId xmlns:p14="http://schemas.microsoft.com/office/powerpoint/2010/main" val="1398485667"/>
              </p:ext>
            </p:extLst>
          </p:nvPr>
        </p:nvGraphicFramePr>
        <p:xfrm>
          <a:off x="5832361" y="943174"/>
          <a:ext cx="4572000" cy="2202025"/>
        </p:xfrm>
        <a:graphic>
          <a:graphicData uri="http://schemas.openxmlformats.org/drawingml/2006/chart">
            <c:chart xmlns:c="http://schemas.openxmlformats.org/drawingml/2006/chart" xmlns:r="http://schemas.openxmlformats.org/officeDocument/2006/relationships" r:id="rId6"/>
          </a:graphicData>
        </a:graphic>
      </p:graphicFrame>
      <p:sp>
        <p:nvSpPr>
          <p:cNvPr id="9" name="TextBox 8">
            <a:extLst>
              <a:ext uri="{FF2B5EF4-FFF2-40B4-BE49-F238E27FC236}">
                <a16:creationId xmlns:a16="http://schemas.microsoft.com/office/drawing/2014/main" id="{7836C0A2-74B1-4709-85ED-C506AAB3ECFC}"/>
              </a:ext>
            </a:extLst>
          </p:cNvPr>
          <p:cNvSpPr txBox="1"/>
          <p:nvPr/>
        </p:nvSpPr>
        <p:spPr>
          <a:xfrm>
            <a:off x="0" y="0"/>
            <a:ext cx="12192000" cy="369332"/>
          </a:xfrm>
          <a:prstGeom prst="rect">
            <a:avLst/>
          </a:prstGeom>
          <a:solidFill>
            <a:srgbClr val="449DDC"/>
          </a:solidFill>
        </p:spPr>
        <p:txBody>
          <a:bodyPr wrap="square" rtlCol="0">
            <a:spAutoFit/>
          </a:bodyPr>
          <a:lstStyle/>
          <a:p>
            <a:pPr algn="ctr"/>
            <a:r>
              <a:rPr lang="en-US" b="1" dirty="0">
                <a:solidFill>
                  <a:schemeClr val="bg1"/>
                </a:solidFill>
              </a:rPr>
              <a:t>Polarity Mean &amp; SD by Year – Smaller Apps </a:t>
            </a:r>
          </a:p>
        </p:txBody>
      </p:sp>
    </p:spTree>
    <p:extLst>
      <p:ext uri="{BB962C8B-B14F-4D97-AF65-F5344CB8AC3E}">
        <p14:creationId xmlns:p14="http://schemas.microsoft.com/office/powerpoint/2010/main" val="1261644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061F13-4D28-4A1D-A6CF-E616D7719D9F}"/>
              </a:ext>
            </a:extLst>
          </p:cNvPr>
          <p:cNvSpPr/>
          <p:nvPr/>
        </p:nvSpPr>
        <p:spPr>
          <a:xfrm>
            <a:off x="772886" y="485502"/>
            <a:ext cx="901958" cy="369332"/>
          </a:xfrm>
          <a:prstGeom prst="rect">
            <a:avLst/>
          </a:prstGeom>
        </p:spPr>
        <p:txBody>
          <a:bodyPr wrap="square">
            <a:spAutoFit/>
          </a:bodyPr>
          <a:lstStyle/>
          <a:p>
            <a:r>
              <a:rPr lang="hr-HR" dirty="0" err="1"/>
              <a:t>Sygic</a:t>
            </a:r>
            <a:endParaRPr lang="hr-HR" dirty="0"/>
          </a:p>
        </p:txBody>
      </p:sp>
      <p:sp>
        <p:nvSpPr>
          <p:cNvPr id="5" name="Rectangle 4">
            <a:extLst>
              <a:ext uri="{FF2B5EF4-FFF2-40B4-BE49-F238E27FC236}">
                <a16:creationId xmlns:a16="http://schemas.microsoft.com/office/drawing/2014/main" id="{99AFDF9F-7129-4FF4-9A5C-BA3E7B1359CF}"/>
              </a:ext>
            </a:extLst>
          </p:cNvPr>
          <p:cNvSpPr/>
          <p:nvPr/>
        </p:nvSpPr>
        <p:spPr>
          <a:xfrm>
            <a:off x="6921755" y="485502"/>
            <a:ext cx="1181879" cy="369332"/>
          </a:xfrm>
          <a:prstGeom prst="rect">
            <a:avLst/>
          </a:prstGeom>
        </p:spPr>
        <p:txBody>
          <a:bodyPr wrap="square">
            <a:spAutoFit/>
          </a:bodyPr>
          <a:lstStyle/>
          <a:p>
            <a:r>
              <a:rPr lang="hr-HR" dirty="0"/>
              <a:t>Maps.me</a:t>
            </a:r>
          </a:p>
        </p:txBody>
      </p:sp>
      <p:sp>
        <p:nvSpPr>
          <p:cNvPr id="7" name="Rectangle 6">
            <a:extLst>
              <a:ext uri="{FF2B5EF4-FFF2-40B4-BE49-F238E27FC236}">
                <a16:creationId xmlns:a16="http://schemas.microsoft.com/office/drawing/2014/main" id="{552E4934-BFFC-4783-BD14-8C303891E074}"/>
              </a:ext>
            </a:extLst>
          </p:cNvPr>
          <p:cNvSpPr/>
          <p:nvPr/>
        </p:nvSpPr>
        <p:spPr>
          <a:xfrm>
            <a:off x="772886" y="3244334"/>
            <a:ext cx="1181879" cy="369332"/>
          </a:xfrm>
          <a:prstGeom prst="rect">
            <a:avLst/>
          </a:prstGeom>
        </p:spPr>
        <p:txBody>
          <a:bodyPr wrap="square">
            <a:spAutoFit/>
          </a:bodyPr>
          <a:lstStyle/>
          <a:p>
            <a:r>
              <a:rPr lang="hr-HR" dirty="0"/>
              <a:t>Waze</a:t>
            </a:r>
          </a:p>
        </p:txBody>
      </p:sp>
      <p:sp>
        <p:nvSpPr>
          <p:cNvPr id="8" name="Rectangle 7">
            <a:extLst>
              <a:ext uri="{FF2B5EF4-FFF2-40B4-BE49-F238E27FC236}">
                <a16:creationId xmlns:a16="http://schemas.microsoft.com/office/drawing/2014/main" id="{2BA932EA-2C73-4871-88C0-FE45AE777589}"/>
              </a:ext>
            </a:extLst>
          </p:cNvPr>
          <p:cNvSpPr/>
          <p:nvPr/>
        </p:nvSpPr>
        <p:spPr>
          <a:xfrm>
            <a:off x="6921755" y="3244334"/>
            <a:ext cx="1181879" cy="369332"/>
          </a:xfrm>
          <a:prstGeom prst="rect">
            <a:avLst/>
          </a:prstGeom>
        </p:spPr>
        <p:txBody>
          <a:bodyPr wrap="square">
            <a:spAutoFit/>
          </a:bodyPr>
          <a:lstStyle/>
          <a:p>
            <a:r>
              <a:rPr lang="hr-HR" dirty="0"/>
              <a:t>Here</a:t>
            </a:r>
          </a:p>
        </p:txBody>
      </p:sp>
      <p:graphicFrame>
        <p:nvGraphicFramePr>
          <p:cNvPr id="9" name="Chart 8">
            <a:extLst>
              <a:ext uri="{FF2B5EF4-FFF2-40B4-BE49-F238E27FC236}">
                <a16:creationId xmlns:a16="http://schemas.microsoft.com/office/drawing/2014/main" id="{3BD0001F-E146-4ABC-A25E-5A6A227E1211}"/>
              </a:ext>
            </a:extLst>
          </p:cNvPr>
          <p:cNvGraphicFramePr>
            <a:graphicFrameLocks/>
          </p:cNvGraphicFramePr>
          <p:nvPr>
            <p:extLst>
              <p:ext uri="{D42A27DB-BD31-4B8C-83A1-F6EECF244321}">
                <p14:modId xmlns:p14="http://schemas.microsoft.com/office/powerpoint/2010/main" val="189744496"/>
              </p:ext>
            </p:extLst>
          </p:nvPr>
        </p:nvGraphicFramePr>
        <p:xfrm>
          <a:off x="772886" y="971005"/>
          <a:ext cx="4366732" cy="204103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918E0506-1E85-44B7-BEC2-5E21B1F595E7}"/>
              </a:ext>
            </a:extLst>
          </p:cNvPr>
          <p:cNvGraphicFramePr>
            <a:graphicFrameLocks/>
          </p:cNvGraphicFramePr>
          <p:nvPr>
            <p:extLst>
              <p:ext uri="{D42A27DB-BD31-4B8C-83A1-F6EECF244321}">
                <p14:modId xmlns:p14="http://schemas.microsoft.com/office/powerpoint/2010/main" val="253583572"/>
              </p:ext>
            </p:extLst>
          </p:nvPr>
        </p:nvGraphicFramePr>
        <p:xfrm>
          <a:off x="6534025" y="971004"/>
          <a:ext cx="3913464" cy="204103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91D7B245-CC9A-4219-9FB5-3D050D020ECD}"/>
              </a:ext>
            </a:extLst>
          </p:cNvPr>
          <p:cNvGraphicFramePr>
            <a:graphicFrameLocks/>
          </p:cNvGraphicFramePr>
          <p:nvPr>
            <p:extLst>
              <p:ext uri="{D42A27DB-BD31-4B8C-83A1-F6EECF244321}">
                <p14:modId xmlns:p14="http://schemas.microsoft.com/office/powerpoint/2010/main" val="2007453944"/>
              </p:ext>
            </p:extLst>
          </p:nvPr>
        </p:nvGraphicFramePr>
        <p:xfrm>
          <a:off x="1954765" y="3733274"/>
          <a:ext cx="3315481" cy="257227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Chart 11">
            <a:extLst>
              <a:ext uri="{FF2B5EF4-FFF2-40B4-BE49-F238E27FC236}">
                <a16:creationId xmlns:a16="http://schemas.microsoft.com/office/drawing/2014/main" id="{D117E75C-D075-4AAE-A975-02CEFCFC56AF}"/>
              </a:ext>
            </a:extLst>
          </p:cNvPr>
          <p:cNvGraphicFramePr>
            <a:graphicFrameLocks/>
          </p:cNvGraphicFramePr>
          <p:nvPr>
            <p:extLst>
              <p:ext uri="{D42A27DB-BD31-4B8C-83A1-F6EECF244321}">
                <p14:modId xmlns:p14="http://schemas.microsoft.com/office/powerpoint/2010/main" val="418788815"/>
              </p:ext>
            </p:extLst>
          </p:nvPr>
        </p:nvGraphicFramePr>
        <p:xfrm>
          <a:off x="6664653" y="3733274"/>
          <a:ext cx="3850372" cy="2572277"/>
        </p:xfrm>
        <a:graphic>
          <a:graphicData uri="http://schemas.openxmlformats.org/drawingml/2006/chart">
            <c:chart xmlns:c="http://schemas.openxmlformats.org/drawingml/2006/chart" xmlns:r="http://schemas.openxmlformats.org/officeDocument/2006/relationships" r:id="rId6"/>
          </a:graphicData>
        </a:graphic>
      </p:graphicFrame>
      <p:sp>
        <p:nvSpPr>
          <p:cNvPr id="14" name="TextBox 13">
            <a:extLst>
              <a:ext uri="{FF2B5EF4-FFF2-40B4-BE49-F238E27FC236}">
                <a16:creationId xmlns:a16="http://schemas.microsoft.com/office/drawing/2014/main" id="{EED8B40E-25CE-4F34-8A18-7FD5BDC08026}"/>
              </a:ext>
            </a:extLst>
          </p:cNvPr>
          <p:cNvSpPr txBox="1"/>
          <p:nvPr/>
        </p:nvSpPr>
        <p:spPr>
          <a:xfrm>
            <a:off x="0" y="0"/>
            <a:ext cx="12192000" cy="369332"/>
          </a:xfrm>
          <a:prstGeom prst="rect">
            <a:avLst/>
          </a:prstGeom>
          <a:solidFill>
            <a:srgbClr val="449DDC"/>
          </a:solidFill>
        </p:spPr>
        <p:txBody>
          <a:bodyPr wrap="square" rtlCol="0">
            <a:spAutoFit/>
          </a:bodyPr>
          <a:lstStyle/>
          <a:p>
            <a:pPr algn="ctr"/>
            <a:r>
              <a:rPr lang="en-US" b="1" dirty="0">
                <a:solidFill>
                  <a:schemeClr val="bg1"/>
                </a:solidFill>
              </a:rPr>
              <a:t>Polarity Mean &amp; SD by Year – Larger Apps </a:t>
            </a:r>
          </a:p>
        </p:txBody>
      </p:sp>
    </p:spTree>
    <p:extLst>
      <p:ext uri="{BB962C8B-B14F-4D97-AF65-F5344CB8AC3E}">
        <p14:creationId xmlns:p14="http://schemas.microsoft.com/office/powerpoint/2010/main" val="2316646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004A0E34-93EC-4E6D-BD30-26511477E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96735"/>
            <a:ext cx="6126480" cy="3161265"/>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BBD04BD6-BB81-4AAF-B2F1-930A2092A4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5520" y="3696735"/>
            <a:ext cx="6126480" cy="3161265"/>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3206D4EE-1516-4F5B-AD1A-6CD63A1A90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5520" y="535470"/>
            <a:ext cx="6126480" cy="3161265"/>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5BA428F-77BA-4594-801D-47C52E66E8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535470"/>
            <a:ext cx="6126480" cy="3161265"/>
          </a:xfrm>
          <a:prstGeom prst="rect">
            <a:avLst/>
          </a:prstGeom>
        </p:spPr>
      </p:pic>
      <p:sp>
        <p:nvSpPr>
          <p:cNvPr id="2" name="TextBox 1">
            <a:extLst>
              <a:ext uri="{FF2B5EF4-FFF2-40B4-BE49-F238E27FC236}">
                <a16:creationId xmlns:a16="http://schemas.microsoft.com/office/drawing/2014/main" id="{AA4FDE94-AB8E-4432-8210-534728B36684}"/>
              </a:ext>
            </a:extLst>
          </p:cNvPr>
          <p:cNvSpPr txBox="1"/>
          <p:nvPr/>
        </p:nvSpPr>
        <p:spPr>
          <a:xfrm>
            <a:off x="0" y="-20427"/>
            <a:ext cx="12192000" cy="369332"/>
          </a:xfrm>
          <a:prstGeom prst="rect">
            <a:avLst/>
          </a:prstGeom>
          <a:solidFill>
            <a:srgbClr val="449DDC"/>
          </a:solidFill>
        </p:spPr>
        <p:txBody>
          <a:bodyPr wrap="square">
            <a:spAutoFit/>
          </a:bodyPr>
          <a:lstStyle/>
          <a:p>
            <a:pPr algn="ctr"/>
            <a:r>
              <a:rPr lang="en-US" b="1" dirty="0">
                <a:solidFill>
                  <a:schemeClr val="bg1"/>
                </a:solidFill>
              </a:rPr>
              <a:t>Sentiment by Stars – Smaller Apps</a:t>
            </a:r>
          </a:p>
        </p:txBody>
      </p:sp>
    </p:spTree>
    <p:extLst>
      <p:ext uri="{BB962C8B-B14F-4D97-AF65-F5344CB8AC3E}">
        <p14:creationId xmlns:p14="http://schemas.microsoft.com/office/powerpoint/2010/main" val="41078527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68FB458E-3C23-46A9-8D56-AB4F4CA3EA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5410"/>
            <a:ext cx="6126480" cy="3161295"/>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7BF636D9-D029-4C87-B178-D1346E66EE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5520" y="535410"/>
            <a:ext cx="6126480" cy="3161295"/>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649BA499-6481-4FD4-B719-317603B34E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696705"/>
            <a:ext cx="6126480" cy="3161295"/>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9168D7AC-D700-4379-A098-6FBE9F52D2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65520" y="3696705"/>
            <a:ext cx="6126480" cy="3161295"/>
          </a:xfrm>
          <a:prstGeom prst="rect">
            <a:avLst/>
          </a:prstGeom>
        </p:spPr>
      </p:pic>
      <p:sp>
        <p:nvSpPr>
          <p:cNvPr id="2" name="TextBox 1">
            <a:extLst>
              <a:ext uri="{FF2B5EF4-FFF2-40B4-BE49-F238E27FC236}">
                <a16:creationId xmlns:a16="http://schemas.microsoft.com/office/drawing/2014/main" id="{4C55D206-FC66-4899-B561-BAB161F964B0}"/>
              </a:ext>
            </a:extLst>
          </p:cNvPr>
          <p:cNvSpPr txBox="1"/>
          <p:nvPr/>
        </p:nvSpPr>
        <p:spPr>
          <a:xfrm>
            <a:off x="0" y="-20427"/>
            <a:ext cx="12192000" cy="369332"/>
          </a:xfrm>
          <a:prstGeom prst="rect">
            <a:avLst/>
          </a:prstGeom>
          <a:solidFill>
            <a:srgbClr val="449DDC"/>
          </a:solidFill>
        </p:spPr>
        <p:txBody>
          <a:bodyPr wrap="square">
            <a:spAutoFit/>
          </a:bodyPr>
          <a:lstStyle/>
          <a:p>
            <a:pPr algn="ctr"/>
            <a:r>
              <a:rPr lang="en-US" b="1" dirty="0">
                <a:solidFill>
                  <a:schemeClr val="bg1"/>
                </a:solidFill>
              </a:rPr>
              <a:t>Sentiment by Stars – Larger Apps</a:t>
            </a:r>
          </a:p>
        </p:txBody>
      </p:sp>
    </p:spTree>
    <p:extLst>
      <p:ext uri="{BB962C8B-B14F-4D97-AF65-F5344CB8AC3E}">
        <p14:creationId xmlns:p14="http://schemas.microsoft.com/office/powerpoint/2010/main" val="1414021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C2A84523-270A-46D4-9882-8E58069CE3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96735"/>
            <a:ext cx="6126480" cy="3161265"/>
          </a:xfrm>
          <a:prstGeom prst="rect">
            <a:avLst/>
          </a:prstGeom>
        </p:spPr>
      </p:pic>
      <p:pic>
        <p:nvPicPr>
          <p:cNvPr id="5" name="Picture 4" descr="A screenshot of a social media post&#10;&#10;Description automatically generated">
            <a:extLst>
              <a:ext uri="{FF2B5EF4-FFF2-40B4-BE49-F238E27FC236}">
                <a16:creationId xmlns:a16="http://schemas.microsoft.com/office/drawing/2014/main" id="{36737C67-5531-42E5-99D5-67E610D928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5520" y="3696734"/>
            <a:ext cx="6126480" cy="3161265"/>
          </a:xfrm>
          <a:prstGeom prst="rect">
            <a:avLst/>
          </a:prstGeom>
        </p:spPr>
      </p:pic>
      <p:pic>
        <p:nvPicPr>
          <p:cNvPr id="7" name="Picture 6" descr="A screenshot of a social media post&#10;&#10;Description automatically generated">
            <a:extLst>
              <a:ext uri="{FF2B5EF4-FFF2-40B4-BE49-F238E27FC236}">
                <a16:creationId xmlns:a16="http://schemas.microsoft.com/office/drawing/2014/main" id="{3636639F-275E-4FE3-8103-FF03D932A0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5520" y="535468"/>
            <a:ext cx="6126480" cy="3161265"/>
          </a:xfrm>
          <a:prstGeom prst="rect">
            <a:avLst/>
          </a:prstGeom>
        </p:spPr>
      </p:pic>
      <p:pic>
        <p:nvPicPr>
          <p:cNvPr id="9" name="Picture 8" descr="A close up of a map&#10;&#10;Description automatically generated">
            <a:extLst>
              <a:ext uri="{FF2B5EF4-FFF2-40B4-BE49-F238E27FC236}">
                <a16:creationId xmlns:a16="http://schemas.microsoft.com/office/drawing/2014/main" id="{25CFD68A-1A08-4E0F-A41C-67A9A5562D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535467"/>
            <a:ext cx="6126480" cy="3161265"/>
          </a:xfrm>
          <a:prstGeom prst="rect">
            <a:avLst/>
          </a:prstGeom>
        </p:spPr>
      </p:pic>
      <p:sp>
        <p:nvSpPr>
          <p:cNvPr id="2" name="TextBox 1">
            <a:extLst>
              <a:ext uri="{FF2B5EF4-FFF2-40B4-BE49-F238E27FC236}">
                <a16:creationId xmlns:a16="http://schemas.microsoft.com/office/drawing/2014/main" id="{E18106F5-1E48-4B9F-98E8-143BE5100726}"/>
              </a:ext>
            </a:extLst>
          </p:cNvPr>
          <p:cNvSpPr txBox="1"/>
          <p:nvPr/>
        </p:nvSpPr>
        <p:spPr>
          <a:xfrm>
            <a:off x="0" y="0"/>
            <a:ext cx="12192000" cy="369332"/>
          </a:xfrm>
          <a:prstGeom prst="rect">
            <a:avLst/>
          </a:prstGeom>
          <a:solidFill>
            <a:srgbClr val="449DDC"/>
          </a:solidFill>
        </p:spPr>
        <p:txBody>
          <a:bodyPr wrap="square" rtlCol="0">
            <a:spAutoFit/>
          </a:bodyPr>
          <a:lstStyle/>
          <a:p>
            <a:pPr algn="ctr"/>
            <a:r>
              <a:rPr lang="en-US" b="1" dirty="0">
                <a:solidFill>
                  <a:schemeClr val="bg1"/>
                </a:solidFill>
              </a:rPr>
              <a:t>Sentiment Analysis – Smaller Apps (Seasonal)</a:t>
            </a:r>
          </a:p>
        </p:txBody>
      </p:sp>
    </p:spTree>
    <p:extLst>
      <p:ext uri="{BB962C8B-B14F-4D97-AF65-F5344CB8AC3E}">
        <p14:creationId xmlns:p14="http://schemas.microsoft.com/office/powerpoint/2010/main" val="2984916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FA791F-8E3D-4670-B1EF-7807A12C30E0}"/>
              </a:ext>
            </a:extLst>
          </p:cNvPr>
          <p:cNvSpPr/>
          <p:nvPr/>
        </p:nvSpPr>
        <p:spPr>
          <a:xfrm>
            <a:off x="0" y="4925961"/>
            <a:ext cx="12192000" cy="1932039"/>
          </a:xfrm>
          <a:prstGeom prst="rect">
            <a:avLst/>
          </a:prstGeom>
          <a:solidFill>
            <a:srgbClr val="449DD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E2DE385-2DB1-417A-AD76-7D7D1157FF04}"/>
              </a:ext>
            </a:extLst>
          </p:cNvPr>
          <p:cNvSpPr>
            <a:spLocks noGrp="1"/>
          </p:cNvSpPr>
          <p:nvPr>
            <p:ph type="ctrTitle"/>
          </p:nvPr>
        </p:nvSpPr>
        <p:spPr>
          <a:xfrm>
            <a:off x="323272" y="27238"/>
            <a:ext cx="11058831" cy="1028715"/>
          </a:xfrm>
        </p:spPr>
        <p:txBody>
          <a:bodyPr vert="horz" lIns="91440" tIns="45720" rIns="91440" bIns="45720" rtlCol="0" anchor="b">
            <a:normAutofit/>
          </a:bodyPr>
          <a:lstStyle/>
          <a:p>
            <a:r>
              <a:rPr lang="en-US" sz="4400" dirty="0">
                <a:solidFill>
                  <a:schemeClr val="tx1"/>
                </a:solidFill>
              </a:rPr>
              <a:t>Data overview</a:t>
            </a:r>
          </a:p>
        </p:txBody>
      </p:sp>
      <p:sp>
        <p:nvSpPr>
          <p:cNvPr id="3" name="Subtitle 2">
            <a:extLst>
              <a:ext uri="{FF2B5EF4-FFF2-40B4-BE49-F238E27FC236}">
                <a16:creationId xmlns:a16="http://schemas.microsoft.com/office/drawing/2014/main" id="{EC02841D-D8AB-4709-A262-F8E5CBCD6591}"/>
              </a:ext>
            </a:extLst>
          </p:cNvPr>
          <p:cNvSpPr>
            <a:spLocks noGrp="1"/>
          </p:cNvSpPr>
          <p:nvPr>
            <p:ph type="subTitle" idx="1"/>
          </p:nvPr>
        </p:nvSpPr>
        <p:spPr>
          <a:xfrm>
            <a:off x="160517" y="1321729"/>
            <a:ext cx="10925101" cy="3116210"/>
          </a:xfrm>
        </p:spPr>
        <p:txBody>
          <a:bodyPr>
            <a:noAutofit/>
          </a:bodyPr>
          <a:lstStyle/>
          <a:p>
            <a:pPr algn="l"/>
            <a:r>
              <a:rPr lang="hr-HR" dirty="0"/>
              <a:t>DATA GATHERING METHODOLOGY</a:t>
            </a:r>
            <a:r>
              <a:rPr lang="en-US" dirty="0"/>
              <a:t>: Web scraping</a:t>
            </a:r>
          </a:p>
          <a:p>
            <a:pPr algn="l"/>
            <a:r>
              <a:rPr lang="hr-HR" dirty="0"/>
              <a:t>TIMELINE</a:t>
            </a:r>
            <a:r>
              <a:rPr lang="en-US" dirty="0"/>
              <a:t>: 15.06.2016 – 15.06.2020.</a:t>
            </a:r>
          </a:p>
          <a:p>
            <a:pPr algn="l"/>
            <a:r>
              <a:rPr lang="en-US" dirty="0"/>
              <a:t>SAMPLE: 8 offline navigation apps</a:t>
            </a:r>
          </a:p>
          <a:p>
            <a:endParaRPr lang="hr-HR" sz="2800" dirty="0"/>
          </a:p>
          <a:p>
            <a:endParaRPr lang="hr-HR" sz="2800" dirty="0"/>
          </a:p>
          <a:p>
            <a:endParaRPr lang="hr-HR" sz="2800" dirty="0"/>
          </a:p>
          <a:p>
            <a:endParaRPr lang="hr-HR" sz="2800" dirty="0"/>
          </a:p>
          <a:p>
            <a:pPr algn="l"/>
            <a:endParaRPr lang="hr-HR" b="1" dirty="0"/>
          </a:p>
          <a:p>
            <a:pPr algn="l"/>
            <a:r>
              <a:rPr lang="hr-HR" b="1" dirty="0">
                <a:solidFill>
                  <a:schemeClr val="bg1"/>
                </a:solidFill>
              </a:rPr>
              <a:t>TOTAL NUMBER OF REVIEWS ON G-PLAY STORE: N=11.449.977</a:t>
            </a:r>
          </a:p>
          <a:p>
            <a:pPr algn="l"/>
            <a:r>
              <a:rPr lang="hr-HR" b="1" dirty="0">
                <a:solidFill>
                  <a:schemeClr val="bg1"/>
                </a:solidFill>
              </a:rPr>
              <a:t>TOTAL NUMBER OF SCRAPED REVIEWS: N=188.420</a:t>
            </a:r>
          </a:p>
          <a:p>
            <a:pPr algn="l"/>
            <a:r>
              <a:rPr lang="hr-HR" b="1" dirty="0">
                <a:solidFill>
                  <a:schemeClr val="bg1"/>
                </a:solidFill>
              </a:rPr>
              <a:t>TOTAL NUMBER OF ANALYZED REVIEWS</a:t>
            </a:r>
            <a:r>
              <a:rPr lang="en-US" b="1" dirty="0">
                <a:solidFill>
                  <a:schemeClr val="bg1"/>
                </a:solidFill>
              </a:rPr>
              <a:t>: N=134</a:t>
            </a:r>
            <a:r>
              <a:rPr lang="hr-HR" b="1" dirty="0">
                <a:solidFill>
                  <a:schemeClr val="bg1"/>
                </a:solidFill>
              </a:rPr>
              <a:t>.</a:t>
            </a:r>
            <a:r>
              <a:rPr lang="en-US" b="1" dirty="0">
                <a:solidFill>
                  <a:schemeClr val="bg1"/>
                </a:solidFill>
              </a:rPr>
              <a:t>144</a:t>
            </a:r>
          </a:p>
          <a:p>
            <a:endParaRPr lang="hr-HR" sz="2800" dirty="0"/>
          </a:p>
          <a:p>
            <a:endParaRPr lang="hr-HR" sz="2800" dirty="0"/>
          </a:p>
        </p:txBody>
      </p:sp>
      <p:graphicFrame>
        <p:nvGraphicFramePr>
          <p:cNvPr id="5" name="Table 4">
            <a:extLst>
              <a:ext uri="{FF2B5EF4-FFF2-40B4-BE49-F238E27FC236}">
                <a16:creationId xmlns:a16="http://schemas.microsoft.com/office/drawing/2014/main" id="{B66E98A0-7DCA-4982-9B6D-D5C9EBAE49CA}"/>
              </a:ext>
            </a:extLst>
          </p:cNvPr>
          <p:cNvGraphicFramePr/>
          <p:nvPr>
            <p:extLst>
              <p:ext uri="{D42A27DB-BD31-4B8C-83A1-F6EECF244321}">
                <p14:modId xmlns:p14="http://schemas.microsoft.com/office/powerpoint/2010/main" val="1154725181"/>
              </p:ext>
            </p:extLst>
          </p:nvPr>
        </p:nvGraphicFramePr>
        <p:xfrm>
          <a:off x="606192" y="2920527"/>
          <a:ext cx="4638103" cy="1576276"/>
        </p:xfrm>
        <a:graphic>
          <a:graphicData uri="http://schemas.openxmlformats.org/drawingml/2006/table">
            <a:tbl>
              <a:tblPr firstRow="1" firstCol="1" bandRow="1">
                <a:tableStyleId>{8799B23B-EC83-4686-B30A-512413B5E67A}</a:tableStyleId>
              </a:tblPr>
              <a:tblGrid>
                <a:gridCol w="2293200">
                  <a:extLst>
                    <a:ext uri="{9D8B030D-6E8A-4147-A177-3AD203B41FA5}">
                      <a16:colId xmlns:a16="http://schemas.microsoft.com/office/drawing/2014/main" val="564485555"/>
                    </a:ext>
                  </a:extLst>
                </a:gridCol>
                <a:gridCol w="2344903">
                  <a:extLst>
                    <a:ext uri="{9D8B030D-6E8A-4147-A177-3AD203B41FA5}">
                      <a16:colId xmlns:a16="http://schemas.microsoft.com/office/drawing/2014/main" val="2814638605"/>
                    </a:ext>
                  </a:extLst>
                </a:gridCol>
              </a:tblGrid>
              <a:tr h="319481">
                <a:tc>
                  <a:txBody>
                    <a:bodyPr/>
                    <a:lstStyle/>
                    <a:p>
                      <a:pPr marL="0" marR="0" algn="l" fontAlgn="t">
                        <a:lnSpc>
                          <a:spcPct val="107000"/>
                        </a:lnSpc>
                        <a:spcBef>
                          <a:spcPts val="0"/>
                        </a:spcBef>
                        <a:spcAft>
                          <a:spcPts val="0"/>
                        </a:spcAft>
                        <a:tabLst>
                          <a:tab pos="2000250" algn="l"/>
                        </a:tabLst>
                      </a:pPr>
                      <a:r>
                        <a:rPr lang="en-US" sz="1800" u="none" strike="noStrike" noProof="0" dirty="0">
                          <a:solidFill>
                            <a:schemeClr val="bg1"/>
                          </a:solidFill>
                          <a:effectLst/>
                        </a:rPr>
                        <a:t>Smaller apps</a:t>
                      </a:r>
                      <a:endParaRPr lang="en-US" sz="1800" b="0" i="0" u="none" strike="noStrike" noProof="0" dirty="0">
                        <a:solidFill>
                          <a:schemeClr val="bg1"/>
                        </a:solidFill>
                        <a:effectLst/>
                        <a:latin typeface="Arial" panose="020B0604020202020204" pitchFamily="34" charset="0"/>
                      </a:endParaRPr>
                    </a:p>
                  </a:txBody>
                  <a:tcPr marL="117438" marR="117438" marT="16311" marB="0">
                    <a:solidFill>
                      <a:srgbClr val="449DDC"/>
                    </a:solidFill>
                  </a:tcPr>
                </a:tc>
                <a:tc>
                  <a:txBody>
                    <a:bodyPr/>
                    <a:lstStyle/>
                    <a:p>
                      <a:pPr marL="0" marR="0" algn="l" fontAlgn="t">
                        <a:lnSpc>
                          <a:spcPct val="107000"/>
                        </a:lnSpc>
                        <a:spcBef>
                          <a:spcPts val="0"/>
                        </a:spcBef>
                        <a:spcAft>
                          <a:spcPts val="0"/>
                        </a:spcAft>
                        <a:tabLst>
                          <a:tab pos="2000250" algn="l"/>
                        </a:tabLst>
                      </a:pPr>
                      <a:r>
                        <a:rPr lang="en-US" sz="1800" u="none" strike="noStrike" noProof="0" dirty="0">
                          <a:solidFill>
                            <a:schemeClr val="bg1"/>
                          </a:solidFill>
                          <a:effectLst/>
                        </a:rPr>
                        <a:t>Larger apps</a:t>
                      </a:r>
                      <a:endParaRPr lang="en-US" sz="1800" b="0" i="0" u="none" strike="noStrike" noProof="0" dirty="0">
                        <a:solidFill>
                          <a:schemeClr val="bg1"/>
                        </a:solidFill>
                        <a:effectLst/>
                        <a:latin typeface="Arial" panose="020B0604020202020204" pitchFamily="34" charset="0"/>
                      </a:endParaRPr>
                    </a:p>
                  </a:txBody>
                  <a:tcPr marL="117438" marR="117438" marT="16311" marB="0">
                    <a:solidFill>
                      <a:srgbClr val="449DDC"/>
                    </a:solidFill>
                  </a:tcPr>
                </a:tc>
                <a:extLst>
                  <a:ext uri="{0D108BD9-81ED-4DB2-BD59-A6C34878D82A}">
                    <a16:rowId xmlns:a16="http://schemas.microsoft.com/office/drawing/2014/main" val="3324088786"/>
                  </a:ext>
                </a:extLst>
              </a:tr>
              <a:tr h="1256795">
                <a:tc>
                  <a:txBody>
                    <a:bodyPr/>
                    <a:lstStyle/>
                    <a:p>
                      <a:pPr marL="0" marR="0" algn="l" fontAlgn="t">
                        <a:lnSpc>
                          <a:spcPct val="107000"/>
                        </a:lnSpc>
                        <a:spcBef>
                          <a:spcPts val="0"/>
                        </a:spcBef>
                        <a:spcAft>
                          <a:spcPts val="0"/>
                        </a:spcAft>
                        <a:tabLst>
                          <a:tab pos="2000250" algn="l"/>
                        </a:tabLst>
                      </a:pPr>
                      <a:r>
                        <a:rPr lang="en-US" sz="1800" b="0" u="none" strike="noStrike" noProof="0" dirty="0">
                          <a:solidFill>
                            <a:schemeClr val="tx1"/>
                          </a:solidFill>
                          <a:effectLst/>
                        </a:rPr>
                        <a:t>Genius Maps</a:t>
                      </a:r>
                    </a:p>
                    <a:p>
                      <a:pPr marL="0" marR="0" algn="l" fontAlgn="t">
                        <a:lnSpc>
                          <a:spcPct val="107000"/>
                        </a:lnSpc>
                        <a:spcBef>
                          <a:spcPts val="0"/>
                        </a:spcBef>
                        <a:spcAft>
                          <a:spcPts val="0"/>
                        </a:spcAft>
                        <a:tabLst>
                          <a:tab pos="2000250" algn="l"/>
                        </a:tabLst>
                      </a:pPr>
                      <a:r>
                        <a:rPr lang="en-US" sz="1800" b="0" u="none" strike="noStrike" noProof="0" dirty="0">
                          <a:solidFill>
                            <a:schemeClr val="tx1"/>
                          </a:solidFill>
                          <a:effectLst/>
                        </a:rPr>
                        <a:t>TomTom</a:t>
                      </a:r>
                    </a:p>
                    <a:p>
                      <a:pPr marL="0" marR="0" algn="l" fontAlgn="t">
                        <a:lnSpc>
                          <a:spcPct val="107000"/>
                        </a:lnSpc>
                        <a:spcBef>
                          <a:spcPts val="0"/>
                        </a:spcBef>
                        <a:spcAft>
                          <a:spcPts val="0"/>
                        </a:spcAft>
                      </a:pPr>
                      <a:r>
                        <a:rPr lang="en-US" sz="1800" b="0" u="none" strike="noStrike" noProof="0" dirty="0" err="1">
                          <a:solidFill>
                            <a:schemeClr val="tx1"/>
                          </a:solidFill>
                          <a:effectLst/>
                        </a:rPr>
                        <a:t>CoPilot</a:t>
                      </a:r>
                      <a:endParaRPr lang="en-US" sz="1800" b="0" u="none" strike="noStrike" noProof="0" dirty="0">
                        <a:solidFill>
                          <a:schemeClr val="tx1"/>
                        </a:solidFill>
                        <a:effectLst/>
                      </a:endParaRPr>
                    </a:p>
                    <a:p>
                      <a:pPr marL="0" marR="0" algn="l" fontAlgn="t">
                        <a:lnSpc>
                          <a:spcPct val="107000"/>
                        </a:lnSpc>
                        <a:spcBef>
                          <a:spcPts val="0"/>
                        </a:spcBef>
                        <a:spcAft>
                          <a:spcPts val="0"/>
                        </a:spcAft>
                        <a:tabLst>
                          <a:tab pos="2000250" algn="l"/>
                        </a:tabLst>
                      </a:pPr>
                      <a:r>
                        <a:rPr lang="en-US" sz="1800" b="0" u="none" strike="noStrike" noProof="0" dirty="0" err="1">
                          <a:solidFill>
                            <a:schemeClr val="tx1"/>
                          </a:solidFill>
                          <a:effectLst/>
                        </a:rPr>
                        <a:t>Navmii</a:t>
                      </a:r>
                      <a:r>
                        <a:rPr lang="en-US" sz="1800" b="0" u="none" strike="noStrike" noProof="0" dirty="0">
                          <a:solidFill>
                            <a:schemeClr val="tx1"/>
                          </a:solidFill>
                          <a:effectLst/>
                        </a:rPr>
                        <a:t> GPS </a:t>
                      </a:r>
                      <a:r>
                        <a:rPr lang="en-US" sz="1800" b="0" u="none" strike="noStrike" noProof="0" dirty="0" err="1">
                          <a:solidFill>
                            <a:schemeClr val="tx1"/>
                          </a:solidFill>
                          <a:effectLst/>
                        </a:rPr>
                        <a:t>Wor</a:t>
                      </a:r>
                      <a:r>
                        <a:rPr lang="hr-HR" sz="1800" b="0" u="none" strike="noStrike" noProof="0" dirty="0">
                          <a:solidFill>
                            <a:schemeClr val="tx1"/>
                          </a:solidFill>
                          <a:effectLst/>
                        </a:rPr>
                        <a:t>l</a:t>
                      </a:r>
                      <a:r>
                        <a:rPr lang="en-US" sz="1800" b="0" u="none" strike="noStrike" noProof="0" dirty="0">
                          <a:solidFill>
                            <a:schemeClr val="tx1"/>
                          </a:solidFill>
                          <a:effectLst/>
                        </a:rPr>
                        <a:t>d</a:t>
                      </a:r>
                      <a:endParaRPr lang="en-US" sz="1800" b="0" i="0" u="none" strike="noStrike" noProof="0" dirty="0">
                        <a:solidFill>
                          <a:schemeClr val="tx1"/>
                        </a:solidFill>
                        <a:effectLst/>
                        <a:latin typeface="Arial" panose="020B0604020202020204" pitchFamily="34" charset="0"/>
                      </a:endParaRPr>
                    </a:p>
                  </a:txBody>
                  <a:tcPr marL="117438" marR="117438" marT="16311" marB="0">
                    <a:solidFill>
                      <a:schemeClr val="accent3">
                        <a:lumMod val="20000"/>
                        <a:lumOff val="80000"/>
                        <a:alpha val="20000"/>
                      </a:schemeClr>
                    </a:solidFill>
                  </a:tcPr>
                </a:tc>
                <a:tc>
                  <a:txBody>
                    <a:bodyPr/>
                    <a:lstStyle/>
                    <a:p>
                      <a:pPr marL="0" marR="0" algn="l" fontAlgn="t">
                        <a:lnSpc>
                          <a:spcPct val="107000"/>
                        </a:lnSpc>
                        <a:spcBef>
                          <a:spcPts val="0"/>
                        </a:spcBef>
                        <a:spcAft>
                          <a:spcPts val="0"/>
                        </a:spcAft>
                        <a:tabLst>
                          <a:tab pos="2000250" algn="l"/>
                        </a:tabLst>
                      </a:pPr>
                      <a:r>
                        <a:rPr lang="en-US" sz="1800" u="none" strike="noStrike" noProof="0" dirty="0" err="1">
                          <a:solidFill>
                            <a:schemeClr val="tx1"/>
                          </a:solidFill>
                          <a:effectLst/>
                        </a:rPr>
                        <a:t>Sygic</a:t>
                      </a:r>
                      <a:endParaRPr lang="en-US" sz="1800" u="none" strike="noStrike" noProof="0" dirty="0">
                        <a:solidFill>
                          <a:schemeClr val="tx1"/>
                        </a:solidFill>
                        <a:effectLst/>
                      </a:endParaRPr>
                    </a:p>
                    <a:p>
                      <a:pPr marL="0" marR="0" algn="l" fontAlgn="t">
                        <a:lnSpc>
                          <a:spcPct val="107000"/>
                        </a:lnSpc>
                        <a:spcBef>
                          <a:spcPts val="0"/>
                        </a:spcBef>
                        <a:spcAft>
                          <a:spcPts val="0"/>
                        </a:spcAft>
                        <a:tabLst>
                          <a:tab pos="2000250" algn="l"/>
                        </a:tabLst>
                      </a:pPr>
                      <a:r>
                        <a:rPr lang="en-US" sz="1800" u="none" strike="noStrike" noProof="0" dirty="0">
                          <a:solidFill>
                            <a:schemeClr val="tx1"/>
                          </a:solidFill>
                          <a:effectLst/>
                        </a:rPr>
                        <a:t>Maps.me</a:t>
                      </a:r>
                    </a:p>
                    <a:p>
                      <a:pPr marL="0" marR="0" algn="l" fontAlgn="t">
                        <a:lnSpc>
                          <a:spcPct val="107000"/>
                        </a:lnSpc>
                        <a:spcBef>
                          <a:spcPts val="0"/>
                        </a:spcBef>
                        <a:spcAft>
                          <a:spcPts val="0"/>
                        </a:spcAft>
                        <a:tabLst>
                          <a:tab pos="2000250" algn="l"/>
                        </a:tabLst>
                      </a:pPr>
                      <a:r>
                        <a:rPr lang="en-US" sz="1800" u="none" strike="noStrike" noProof="0" dirty="0">
                          <a:solidFill>
                            <a:schemeClr val="tx1"/>
                          </a:solidFill>
                          <a:effectLst/>
                        </a:rPr>
                        <a:t>Waze</a:t>
                      </a:r>
                    </a:p>
                    <a:p>
                      <a:pPr marL="0" marR="0" algn="l" fontAlgn="t">
                        <a:lnSpc>
                          <a:spcPct val="107000"/>
                        </a:lnSpc>
                        <a:spcBef>
                          <a:spcPts val="0"/>
                        </a:spcBef>
                        <a:spcAft>
                          <a:spcPts val="0"/>
                        </a:spcAft>
                      </a:pPr>
                      <a:r>
                        <a:rPr lang="en-US" sz="1800" u="none" strike="noStrike" noProof="0" dirty="0">
                          <a:solidFill>
                            <a:schemeClr val="tx1"/>
                          </a:solidFill>
                          <a:effectLst/>
                        </a:rPr>
                        <a:t>Here</a:t>
                      </a:r>
                      <a:endParaRPr lang="en-US" sz="1800" b="0" i="0" u="none" strike="noStrike" noProof="0" dirty="0">
                        <a:solidFill>
                          <a:schemeClr val="tx1"/>
                        </a:solidFill>
                        <a:effectLst/>
                        <a:latin typeface="Arial" panose="020B0604020202020204" pitchFamily="34" charset="0"/>
                      </a:endParaRPr>
                    </a:p>
                  </a:txBody>
                  <a:tcPr marL="117438" marR="117438" marT="16311" marB="0">
                    <a:solidFill>
                      <a:schemeClr val="accent3">
                        <a:lumMod val="20000"/>
                        <a:lumOff val="80000"/>
                        <a:alpha val="20000"/>
                      </a:schemeClr>
                    </a:solidFill>
                  </a:tcPr>
                </a:tc>
                <a:extLst>
                  <a:ext uri="{0D108BD9-81ED-4DB2-BD59-A6C34878D82A}">
                    <a16:rowId xmlns:a16="http://schemas.microsoft.com/office/drawing/2014/main" val="992975501"/>
                  </a:ext>
                </a:extLst>
              </a:tr>
            </a:tbl>
          </a:graphicData>
        </a:graphic>
      </p:graphicFrame>
    </p:spTree>
    <p:extLst>
      <p:ext uri="{BB962C8B-B14F-4D97-AF65-F5344CB8AC3E}">
        <p14:creationId xmlns:p14="http://schemas.microsoft.com/office/powerpoint/2010/main" val="34687609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ell phone&#10;&#10;Description automatically generated">
            <a:extLst>
              <a:ext uri="{FF2B5EF4-FFF2-40B4-BE49-F238E27FC236}">
                <a16:creationId xmlns:a16="http://schemas.microsoft.com/office/drawing/2014/main" id="{77704E9E-F4B2-4419-9C09-A5DDA9EB94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5434"/>
            <a:ext cx="6126480" cy="3161299"/>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87A7559D-7E88-4649-A4AF-B447538FE7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5520" y="535432"/>
            <a:ext cx="6126480" cy="3161295"/>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711950DD-70C3-4E2D-99FB-A86D46BC2F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696705"/>
            <a:ext cx="6126480" cy="3161295"/>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CF907367-5378-4412-AFD0-573AB40D51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65520" y="3696702"/>
            <a:ext cx="6126480" cy="3161296"/>
          </a:xfrm>
          <a:prstGeom prst="rect">
            <a:avLst/>
          </a:prstGeom>
        </p:spPr>
      </p:pic>
      <p:sp>
        <p:nvSpPr>
          <p:cNvPr id="7" name="TextBox 6">
            <a:extLst>
              <a:ext uri="{FF2B5EF4-FFF2-40B4-BE49-F238E27FC236}">
                <a16:creationId xmlns:a16="http://schemas.microsoft.com/office/drawing/2014/main" id="{D4C93641-0961-4C94-84FE-DF90D6C3329B}"/>
              </a:ext>
            </a:extLst>
          </p:cNvPr>
          <p:cNvSpPr txBox="1"/>
          <p:nvPr/>
        </p:nvSpPr>
        <p:spPr>
          <a:xfrm>
            <a:off x="0" y="-20427"/>
            <a:ext cx="12192000" cy="369332"/>
          </a:xfrm>
          <a:prstGeom prst="rect">
            <a:avLst/>
          </a:prstGeom>
          <a:solidFill>
            <a:srgbClr val="449DDC"/>
          </a:solidFill>
        </p:spPr>
        <p:txBody>
          <a:bodyPr wrap="square">
            <a:spAutoFit/>
          </a:bodyPr>
          <a:lstStyle/>
          <a:p>
            <a:pPr algn="ctr"/>
            <a:r>
              <a:rPr lang="en-US" b="1" dirty="0">
                <a:solidFill>
                  <a:schemeClr val="bg1"/>
                </a:solidFill>
              </a:rPr>
              <a:t>Sentiment Analysis – Larger Apps (Seasonal)</a:t>
            </a:r>
          </a:p>
        </p:txBody>
      </p:sp>
    </p:spTree>
    <p:extLst>
      <p:ext uri="{BB962C8B-B14F-4D97-AF65-F5344CB8AC3E}">
        <p14:creationId xmlns:p14="http://schemas.microsoft.com/office/powerpoint/2010/main" val="1870191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hart 11">
            <a:extLst>
              <a:ext uri="{FF2B5EF4-FFF2-40B4-BE49-F238E27FC236}">
                <a16:creationId xmlns:a16="http://schemas.microsoft.com/office/drawing/2014/main" id="{E34BB29D-6FDD-4563-9B30-AE79CDD9CED5}"/>
              </a:ext>
            </a:extLst>
          </p:cNvPr>
          <p:cNvGraphicFramePr>
            <a:graphicFrameLocks/>
          </p:cNvGraphicFramePr>
          <p:nvPr>
            <p:extLst>
              <p:ext uri="{D42A27DB-BD31-4B8C-83A1-F6EECF244321}">
                <p14:modId xmlns:p14="http://schemas.microsoft.com/office/powerpoint/2010/main" val="2963486878"/>
              </p:ext>
            </p:extLst>
          </p:nvPr>
        </p:nvGraphicFramePr>
        <p:xfrm>
          <a:off x="754224" y="989907"/>
          <a:ext cx="4596883" cy="2274822"/>
        </p:xfrm>
        <a:graphic>
          <a:graphicData uri="http://schemas.openxmlformats.org/drawingml/2006/chart">
            <c:chart xmlns:c="http://schemas.openxmlformats.org/drawingml/2006/chart" xmlns:r="http://schemas.openxmlformats.org/officeDocument/2006/relationships" r:id="rId3"/>
          </a:graphicData>
        </a:graphic>
      </p:graphicFrame>
      <p:sp>
        <p:nvSpPr>
          <p:cNvPr id="4" name="Rectangle 3">
            <a:extLst>
              <a:ext uri="{FF2B5EF4-FFF2-40B4-BE49-F238E27FC236}">
                <a16:creationId xmlns:a16="http://schemas.microsoft.com/office/drawing/2014/main" id="{FA94F546-6EA1-4FBD-99D8-7847CF1BAF2D}"/>
              </a:ext>
            </a:extLst>
          </p:cNvPr>
          <p:cNvSpPr/>
          <p:nvPr/>
        </p:nvSpPr>
        <p:spPr>
          <a:xfrm>
            <a:off x="754224" y="473074"/>
            <a:ext cx="1403398" cy="369332"/>
          </a:xfrm>
          <a:prstGeom prst="rect">
            <a:avLst/>
          </a:prstGeom>
        </p:spPr>
        <p:txBody>
          <a:bodyPr wrap="none">
            <a:spAutoFit/>
          </a:bodyPr>
          <a:lstStyle/>
          <a:p>
            <a:r>
              <a:rPr lang="hr-HR" dirty="0"/>
              <a:t>Genius Maps</a:t>
            </a:r>
          </a:p>
        </p:txBody>
      </p:sp>
      <p:sp>
        <p:nvSpPr>
          <p:cNvPr id="5" name="Rectangle 4">
            <a:extLst>
              <a:ext uri="{FF2B5EF4-FFF2-40B4-BE49-F238E27FC236}">
                <a16:creationId xmlns:a16="http://schemas.microsoft.com/office/drawing/2014/main" id="{459A97AF-5539-4FA6-997C-A92C3695A440}"/>
              </a:ext>
            </a:extLst>
          </p:cNvPr>
          <p:cNvSpPr/>
          <p:nvPr/>
        </p:nvSpPr>
        <p:spPr>
          <a:xfrm>
            <a:off x="754223" y="3667951"/>
            <a:ext cx="853119" cy="369332"/>
          </a:xfrm>
          <a:prstGeom prst="rect">
            <a:avLst/>
          </a:prstGeom>
        </p:spPr>
        <p:txBody>
          <a:bodyPr wrap="none">
            <a:spAutoFit/>
          </a:bodyPr>
          <a:lstStyle/>
          <a:p>
            <a:r>
              <a:rPr lang="hr-HR" dirty="0"/>
              <a:t>CoPilot</a:t>
            </a:r>
          </a:p>
        </p:txBody>
      </p:sp>
      <p:graphicFrame>
        <p:nvGraphicFramePr>
          <p:cNvPr id="6" name="Chart 5">
            <a:extLst>
              <a:ext uri="{FF2B5EF4-FFF2-40B4-BE49-F238E27FC236}">
                <a16:creationId xmlns:a16="http://schemas.microsoft.com/office/drawing/2014/main" id="{9D0B245D-6BC3-45FE-A21F-403018523F84}"/>
              </a:ext>
            </a:extLst>
          </p:cNvPr>
          <p:cNvGraphicFramePr>
            <a:graphicFrameLocks/>
          </p:cNvGraphicFramePr>
          <p:nvPr>
            <p:extLst>
              <p:ext uri="{D42A27DB-BD31-4B8C-83A1-F6EECF244321}">
                <p14:modId xmlns:p14="http://schemas.microsoft.com/office/powerpoint/2010/main" val="479113745"/>
              </p:ext>
            </p:extLst>
          </p:nvPr>
        </p:nvGraphicFramePr>
        <p:xfrm>
          <a:off x="754223" y="3593272"/>
          <a:ext cx="4596883" cy="259797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a:extLst>
              <a:ext uri="{FF2B5EF4-FFF2-40B4-BE49-F238E27FC236}">
                <a16:creationId xmlns:a16="http://schemas.microsoft.com/office/drawing/2014/main" id="{4CBBC236-E293-4237-9E8F-3E4462DFE046}"/>
              </a:ext>
            </a:extLst>
          </p:cNvPr>
          <p:cNvGraphicFramePr>
            <a:graphicFrameLocks/>
          </p:cNvGraphicFramePr>
          <p:nvPr>
            <p:extLst>
              <p:ext uri="{D42A27DB-BD31-4B8C-83A1-F6EECF244321}">
                <p14:modId xmlns:p14="http://schemas.microsoft.com/office/powerpoint/2010/main" val="2307486553"/>
              </p:ext>
            </p:extLst>
          </p:nvPr>
        </p:nvGraphicFramePr>
        <p:xfrm>
          <a:off x="6023223" y="4037283"/>
          <a:ext cx="4380410" cy="2274822"/>
        </p:xfrm>
        <a:graphic>
          <a:graphicData uri="http://schemas.openxmlformats.org/drawingml/2006/chart">
            <c:chart xmlns:c="http://schemas.openxmlformats.org/drawingml/2006/chart" xmlns:r="http://schemas.openxmlformats.org/officeDocument/2006/relationships" r:id="rId5"/>
          </a:graphicData>
        </a:graphic>
      </p:graphicFrame>
      <p:sp>
        <p:nvSpPr>
          <p:cNvPr id="8" name="Rectangle 7">
            <a:extLst>
              <a:ext uri="{FF2B5EF4-FFF2-40B4-BE49-F238E27FC236}">
                <a16:creationId xmlns:a16="http://schemas.microsoft.com/office/drawing/2014/main" id="{4ACBAE36-0D74-44F3-AEDF-FEBB7602E559}"/>
              </a:ext>
            </a:extLst>
          </p:cNvPr>
          <p:cNvSpPr/>
          <p:nvPr/>
        </p:nvSpPr>
        <p:spPr>
          <a:xfrm>
            <a:off x="6006052" y="3586304"/>
            <a:ext cx="834844" cy="369332"/>
          </a:xfrm>
          <a:prstGeom prst="rect">
            <a:avLst/>
          </a:prstGeom>
        </p:spPr>
        <p:txBody>
          <a:bodyPr wrap="none">
            <a:spAutoFit/>
          </a:bodyPr>
          <a:lstStyle/>
          <a:p>
            <a:r>
              <a:rPr lang="hr-HR" dirty="0" err="1"/>
              <a:t>Navmii</a:t>
            </a:r>
            <a:endParaRPr lang="hr-HR" dirty="0"/>
          </a:p>
        </p:txBody>
      </p:sp>
      <p:sp>
        <p:nvSpPr>
          <p:cNvPr id="9" name="Rectangle 8">
            <a:extLst>
              <a:ext uri="{FF2B5EF4-FFF2-40B4-BE49-F238E27FC236}">
                <a16:creationId xmlns:a16="http://schemas.microsoft.com/office/drawing/2014/main" id="{7A5983E9-283E-4CD5-8692-2554DC56AEC1}"/>
              </a:ext>
            </a:extLst>
          </p:cNvPr>
          <p:cNvSpPr/>
          <p:nvPr/>
        </p:nvSpPr>
        <p:spPr>
          <a:xfrm>
            <a:off x="6023223" y="473074"/>
            <a:ext cx="980397" cy="369332"/>
          </a:xfrm>
          <a:prstGeom prst="rect">
            <a:avLst/>
          </a:prstGeom>
        </p:spPr>
        <p:txBody>
          <a:bodyPr wrap="none">
            <a:spAutoFit/>
          </a:bodyPr>
          <a:lstStyle/>
          <a:p>
            <a:r>
              <a:rPr lang="hr-HR" dirty="0"/>
              <a:t>TomTom</a:t>
            </a:r>
          </a:p>
        </p:txBody>
      </p:sp>
      <p:graphicFrame>
        <p:nvGraphicFramePr>
          <p:cNvPr id="10" name="Chart 9">
            <a:extLst>
              <a:ext uri="{FF2B5EF4-FFF2-40B4-BE49-F238E27FC236}">
                <a16:creationId xmlns:a16="http://schemas.microsoft.com/office/drawing/2014/main" id="{0B7D5138-427C-481A-A616-82DCF6268A46}"/>
              </a:ext>
            </a:extLst>
          </p:cNvPr>
          <p:cNvGraphicFramePr>
            <a:graphicFrameLocks/>
          </p:cNvGraphicFramePr>
          <p:nvPr>
            <p:extLst>
              <p:ext uri="{D42A27DB-BD31-4B8C-83A1-F6EECF244321}">
                <p14:modId xmlns:p14="http://schemas.microsoft.com/office/powerpoint/2010/main" val="2429889309"/>
              </p:ext>
            </p:extLst>
          </p:nvPr>
        </p:nvGraphicFramePr>
        <p:xfrm>
          <a:off x="6023223" y="989907"/>
          <a:ext cx="4572000" cy="2274822"/>
        </p:xfrm>
        <a:graphic>
          <a:graphicData uri="http://schemas.openxmlformats.org/drawingml/2006/chart">
            <c:chart xmlns:c="http://schemas.openxmlformats.org/drawingml/2006/chart" xmlns:r="http://schemas.openxmlformats.org/officeDocument/2006/relationships" r:id="rId6"/>
          </a:graphicData>
        </a:graphic>
      </p:graphicFrame>
      <p:sp>
        <p:nvSpPr>
          <p:cNvPr id="14" name="TextBox 13">
            <a:extLst>
              <a:ext uri="{FF2B5EF4-FFF2-40B4-BE49-F238E27FC236}">
                <a16:creationId xmlns:a16="http://schemas.microsoft.com/office/drawing/2014/main" id="{6A0F69F5-BAFC-42AA-BDE6-2893FEE02E04}"/>
              </a:ext>
            </a:extLst>
          </p:cNvPr>
          <p:cNvSpPr txBox="1"/>
          <p:nvPr/>
        </p:nvSpPr>
        <p:spPr>
          <a:xfrm>
            <a:off x="0" y="-20427"/>
            <a:ext cx="12192000" cy="369332"/>
          </a:xfrm>
          <a:prstGeom prst="rect">
            <a:avLst/>
          </a:prstGeom>
          <a:solidFill>
            <a:srgbClr val="449DDC"/>
          </a:solidFill>
        </p:spPr>
        <p:txBody>
          <a:bodyPr wrap="square">
            <a:spAutoFit/>
          </a:bodyPr>
          <a:lstStyle/>
          <a:p>
            <a:pPr algn="ctr"/>
            <a:r>
              <a:rPr lang="en-US" b="1" dirty="0">
                <a:solidFill>
                  <a:schemeClr val="bg1"/>
                </a:solidFill>
              </a:rPr>
              <a:t>Subjectivity Mean &amp; SD by Year– Smaller Apps</a:t>
            </a:r>
          </a:p>
        </p:txBody>
      </p:sp>
    </p:spTree>
    <p:extLst>
      <p:ext uri="{BB962C8B-B14F-4D97-AF65-F5344CB8AC3E}">
        <p14:creationId xmlns:p14="http://schemas.microsoft.com/office/powerpoint/2010/main" val="23690160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0E97926-24FF-4078-A3BF-40E2E9B6D1C0}"/>
              </a:ext>
            </a:extLst>
          </p:cNvPr>
          <p:cNvSpPr/>
          <p:nvPr/>
        </p:nvSpPr>
        <p:spPr>
          <a:xfrm>
            <a:off x="838200" y="479786"/>
            <a:ext cx="901958" cy="369332"/>
          </a:xfrm>
          <a:prstGeom prst="rect">
            <a:avLst/>
          </a:prstGeom>
        </p:spPr>
        <p:txBody>
          <a:bodyPr wrap="square">
            <a:spAutoFit/>
          </a:bodyPr>
          <a:lstStyle/>
          <a:p>
            <a:r>
              <a:rPr lang="hr-HR" dirty="0"/>
              <a:t>Sygic</a:t>
            </a:r>
          </a:p>
        </p:txBody>
      </p:sp>
      <p:sp>
        <p:nvSpPr>
          <p:cNvPr id="4" name="Rectangle 3">
            <a:extLst>
              <a:ext uri="{FF2B5EF4-FFF2-40B4-BE49-F238E27FC236}">
                <a16:creationId xmlns:a16="http://schemas.microsoft.com/office/drawing/2014/main" id="{FE950809-6677-455E-9CE7-7DFC33A2DBCE}"/>
              </a:ext>
            </a:extLst>
          </p:cNvPr>
          <p:cNvSpPr/>
          <p:nvPr/>
        </p:nvSpPr>
        <p:spPr>
          <a:xfrm>
            <a:off x="6987069" y="479786"/>
            <a:ext cx="1181879" cy="369332"/>
          </a:xfrm>
          <a:prstGeom prst="rect">
            <a:avLst/>
          </a:prstGeom>
        </p:spPr>
        <p:txBody>
          <a:bodyPr wrap="square">
            <a:spAutoFit/>
          </a:bodyPr>
          <a:lstStyle/>
          <a:p>
            <a:r>
              <a:rPr lang="hr-HR" dirty="0"/>
              <a:t>Maps.me</a:t>
            </a:r>
          </a:p>
        </p:txBody>
      </p:sp>
      <p:sp>
        <p:nvSpPr>
          <p:cNvPr id="5" name="Rectangle 4">
            <a:extLst>
              <a:ext uri="{FF2B5EF4-FFF2-40B4-BE49-F238E27FC236}">
                <a16:creationId xmlns:a16="http://schemas.microsoft.com/office/drawing/2014/main" id="{6F843AE4-DBB1-4B00-B27D-52593DC4F36A}"/>
              </a:ext>
            </a:extLst>
          </p:cNvPr>
          <p:cNvSpPr/>
          <p:nvPr/>
        </p:nvSpPr>
        <p:spPr>
          <a:xfrm>
            <a:off x="772886" y="3008262"/>
            <a:ext cx="1181879" cy="369332"/>
          </a:xfrm>
          <a:prstGeom prst="rect">
            <a:avLst/>
          </a:prstGeom>
        </p:spPr>
        <p:txBody>
          <a:bodyPr wrap="square">
            <a:spAutoFit/>
          </a:bodyPr>
          <a:lstStyle/>
          <a:p>
            <a:r>
              <a:rPr lang="hr-HR" dirty="0"/>
              <a:t>Waze</a:t>
            </a:r>
          </a:p>
        </p:txBody>
      </p:sp>
      <p:sp>
        <p:nvSpPr>
          <p:cNvPr id="6" name="Rectangle 5">
            <a:extLst>
              <a:ext uri="{FF2B5EF4-FFF2-40B4-BE49-F238E27FC236}">
                <a16:creationId xmlns:a16="http://schemas.microsoft.com/office/drawing/2014/main" id="{480CD895-F7A8-47B0-8A93-8B00BFDD7A78}"/>
              </a:ext>
            </a:extLst>
          </p:cNvPr>
          <p:cNvSpPr/>
          <p:nvPr/>
        </p:nvSpPr>
        <p:spPr>
          <a:xfrm>
            <a:off x="6987069" y="3008262"/>
            <a:ext cx="1181879" cy="369332"/>
          </a:xfrm>
          <a:prstGeom prst="rect">
            <a:avLst/>
          </a:prstGeom>
        </p:spPr>
        <p:txBody>
          <a:bodyPr wrap="square">
            <a:spAutoFit/>
          </a:bodyPr>
          <a:lstStyle/>
          <a:p>
            <a:r>
              <a:rPr lang="hr-HR" dirty="0"/>
              <a:t>Here</a:t>
            </a:r>
          </a:p>
        </p:txBody>
      </p:sp>
      <p:graphicFrame>
        <p:nvGraphicFramePr>
          <p:cNvPr id="7" name="Chart 6">
            <a:extLst>
              <a:ext uri="{FF2B5EF4-FFF2-40B4-BE49-F238E27FC236}">
                <a16:creationId xmlns:a16="http://schemas.microsoft.com/office/drawing/2014/main" id="{DE0CF451-14E3-4058-8A47-2575CB77B202}"/>
              </a:ext>
            </a:extLst>
          </p:cNvPr>
          <p:cNvGraphicFramePr>
            <a:graphicFrameLocks/>
          </p:cNvGraphicFramePr>
          <p:nvPr>
            <p:extLst>
              <p:ext uri="{D42A27DB-BD31-4B8C-83A1-F6EECF244321}">
                <p14:modId xmlns:p14="http://schemas.microsoft.com/office/powerpoint/2010/main" val="1244101881"/>
              </p:ext>
            </p:extLst>
          </p:nvPr>
        </p:nvGraphicFramePr>
        <p:xfrm>
          <a:off x="838200" y="980000"/>
          <a:ext cx="4366733" cy="196947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A6427FF8-891E-44E6-A81E-2EE684794BDE}"/>
              </a:ext>
            </a:extLst>
          </p:cNvPr>
          <p:cNvGraphicFramePr>
            <a:graphicFrameLocks/>
          </p:cNvGraphicFramePr>
          <p:nvPr>
            <p:extLst>
              <p:ext uri="{D42A27DB-BD31-4B8C-83A1-F6EECF244321}">
                <p14:modId xmlns:p14="http://schemas.microsoft.com/office/powerpoint/2010/main" val="2497223248"/>
              </p:ext>
            </p:extLst>
          </p:nvPr>
        </p:nvGraphicFramePr>
        <p:xfrm>
          <a:off x="6779006" y="979999"/>
          <a:ext cx="3925348" cy="190362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a:extLst>
              <a:ext uri="{FF2B5EF4-FFF2-40B4-BE49-F238E27FC236}">
                <a16:creationId xmlns:a16="http://schemas.microsoft.com/office/drawing/2014/main" id="{256D1F3B-88D9-4D11-9EC1-A523F928D795}"/>
              </a:ext>
            </a:extLst>
          </p:cNvPr>
          <p:cNvGraphicFramePr>
            <a:graphicFrameLocks/>
          </p:cNvGraphicFramePr>
          <p:nvPr>
            <p:extLst>
              <p:ext uri="{D42A27DB-BD31-4B8C-83A1-F6EECF244321}">
                <p14:modId xmlns:p14="http://schemas.microsoft.com/office/powerpoint/2010/main" val="2809548521"/>
              </p:ext>
            </p:extLst>
          </p:nvPr>
        </p:nvGraphicFramePr>
        <p:xfrm>
          <a:off x="1862359" y="3377594"/>
          <a:ext cx="3342575" cy="281072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 name="Chart 9">
            <a:extLst>
              <a:ext uri="{FF2B5EF4-FFF2-40B4-BE49-F238E27FC236}">
                <a16:creationId xmlns:a16="http://schemas.microsoft.com/office/drawing/2014/main" id="{7037A603-1910-49E2-A8EB-19C3816B074D}"/>
              </a:ext>
            </a:extLst>
          </p:cNvPr>
          <p:cNvGraphicFramePr>
            <a:graphicFrameLocks/>
          </p:cNvGraphicFramePr>
          <p:nvPr>
            <p:extLst>
              <p:ext uri="{D42A27DB-BD31-4B8C-83A1-F6EECF244321}">
                <p14:modId xmlns:p14="http://schemas.microsoft.com/office/powerpoint/2010/main" val="3360908890"/>
              </p:ext>
            </p:extLst>
          </p:nvPr>
        </p:nvGraphicFramePr>
        <p:xfrm>
          <a:off x="6779006" y="3616045"/>
          <a:ext cx="4051183" cy="2572276"/>
        </p:xfrm>
        <a:graphic>
          <a:graphicData uri="http://schemas.openxmlformats.org/drawingml/2006/chart">
            <c:chart xmlns:c="http://schemas.openxmlformats.org/drawingml/2006/chart" xmlns:r="http://schemas.openxmlformats.org/officeDocument/2006/relationships" r:id="rId6"/>
          </a:graphicData>
        </a:graphic>
      </p:graphicFrame>
      <p:sp>
        <p:nvSpPr>
          <p:cNvPr id="14" name="TextBox 13">
            <a:extLst>
              <a:ext uri="{FF2B5EF4-FFF2-40B4-BE49-F238E27FC236}">
                <a16:creationId xmlns:a16="http://schemas.microsoft.com/office/drawing/2014/main" id="{03F5CD7C-BB98-4F97-80EE-7F57A3A82254}"/>
              </a:ext>
            </a:extLst>
          </p:cNvPr>
          <p:cNvSpPr txBox="1"/>
          <p:nvPr/>
        </p:nvSpPr>
        <p:spPr>
          <a:xfrm>
            <a:off x="0" y="-20427"/>
            <a:ext cx="12192000" cy="369332"/>
          </a:xfrm>
          <a:prstGeom prst="rect">
            <a:avLst/>
          </a:prstGeom>
          <a:solidFill>
            <a:srgbClr val="449DDC"/>
          </a:solidFill>
        </p:spPr>
        <p:txBody>
          <a:bodyPr wrap="square">
            <a:spAutoFit/>
          </a:bodyPr>
          <a:lstStyle/>
          <a:p>
            <a:pPr algn="ctr"/>
            <a:r>
              <a:rPr lang="en-US" b="1" dirty="0">
                <a:solidFill>
                  <a:schemeClr val="bg1"/>
                </a:solidFill>
              </a:rPr>
              <a:t>Subjectivity Mean &amp; SD by Year– Larger Apps</a:t>
            </a:r>
          </a:p>
        </p:txBody>
      </p:sp>
    </p:spTree>
    <p:extLst>
      <p:ext uri="{BB962C8B-B14F-4D97-AF65-F5344CB8AC3E}">
        <p14:creationId xmlns:p14="http://schemas.microsoft.com/office/powerpoint/2010/main" val="2850099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screenshot&#10;&#10;Description automatically generated">
            <a:extLst>
              <a:ext uri="{FF2B5EF4-FFF2-40B4-BE49-F238E27FC236}">
                <a16:creationId xmlns:a16="http://schemas.microsoft.com/office/drawing/2014/main" id="{706912D2-A686-4A9E-B1E9-96D7CF080C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5520" y="535467"/>
            <a:ext cx="6126480" cy="3161265"/>
          </a:xfrm>
          <a:prstGeom prst="rect">
            <a:avLst/>
          </a:prstGeom>
          <a:ln>
            <a:noFill/>
          </a:ln>
        </p:spPr>
      </p:pic>
      <p:pic>
        <p:nvPicPr>
          <p:cNvPr id="11" name="Picture 10" descr="A picture containing screenshot&#10;&#10;Description automatically generated">
            <a:extLst>
              <a:ext uri="{FF2B5EF4-FFF2-40B4-BE49-F238E27FC236}">
                <a16:creationId xmlns:a16="http://schemas.microsoft.com/office/drawing/2014/main" id="{C8501C5E-467D-4501-94EB-0E840B5C3E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5520" y="3696733"/>
            <a:ext cx="6126480" cy="3161265"/>
          </a:xfrm>
          <a:prstGeom prst="rect">
            <a:avLst/>
          </a:prstGeom>
          <a:ln>
            <a:noFill/>
          </a:ln>
        </p:spPr>
      </p:pic>
      <p:pic>
        <p:nvPicPr>
          <p:cNvPr id="13" name="Picture 12" descr="A picture containing screenshot&#10;&#10;Description automatically generated">
            <a:extLst>
              <a:ext uri="{FF2B5EF4-FFF2-40B4-BE49-F238E27FC236}">
                <a16:creationId xmlns:a16="http://schemas.microsoft.com/office/drawing/2014/main" id="{B3EB50CA-50AC-420A-98A1-B43681E6AB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35466"/>
            <a:ext cx="6126480" cy="3161265"/>
          </a:xfrm>
          <a:prstGeom prst="rect">
            <a:avLst/>
          </a:prstGeom>
          <a:ln>
            <a:noFill/>
          </a:ln>
        </p:spPr>
      </p:pic>
      <p:pic>
        <p:nvPicPr>
          <p:cNvPr id="15" name="Picture 14" descr="A picture containing screenshot&#10;&#10;Description automatically generated">
            <a:extLst>
              <a:ext uri="{FF2B5EF4-FFF2-40B4-BE49-F238E27FC236}">
                <a16:creationId xmlns:a16="http://schemas.microsoft.com/office/drawing/2014/main" id="{74934FAF-74DC-4990-B436-5835CA4577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696734"/>
            <a:ext cx="6126480" cy="3161265"/>
          </a:xfrm>
          <a:prstGeom prst="rect">
            <a:avLst/>
          </a:prstGeom>
          <a:ln>
            <a:noFill/>
          </a:ln>
        </p:spPr>
      </p:pic>
      <p:sp>
        <p:nvSpPr>
          <p:cNvPr id="2" name="TextBox 1">
            <a:extLst>
              <a:ext uri="{FF2B5EF4-FFF2-40B4-BE49-F238E27FC236}">
                <a16:creationId xmlns:a16="http://schemas.microsoft.com/office/drawing/2014/main" id="{C37D9101-7791-4C93-A948-383060EBC3B0}"/>
              </a:ext>
            </a:extLst>
          </p:cNvPr>
          <p:cNvSpPr txBox="1"/>
          <p:nvPr/>
        </p:nvSpPr>
        <p:spPr>
          <a:xfrm>
            <a:off x="0" y="-20427"/>
            <a:ext cx="12192000" cy="369332"/>
          </a:xfrm>
          <a:prstGeom prst="rect">
            <a:avLst/>
          </a:prstGeom>
          <a:solidFill>
            <a:srgbClr val="449DDC"/>
          </a:solidFill>
        </p:spPr>
        <p:txBody>
          <a:bodyPr wrap="square">
            <a:spAutoFit/>
          </a:bodyPr>
          <a:lstStyle/>
          <a:p>
            <a:pPr algn="ctr"/>
            <a:r>
              <a:rPr lang="en-US" b="1" dirty="0">
                <a:solidFill>
                  <a:schemeClr val="bg1"/>
                </a:solidFill>
              </a:rPr>
              <a:t>Review Frequency – Smaller Apps (Seasonal)</a:t>
            </a:r>
          </a:p>
        </p:txBody>
      </p:sp>
    </p:spTree>
    <p:extLst>
      <p:ext uri="{BB962C8B-B14F-4D97-AF65-F5344CB8AC3E}">
        <p14:creationId xmlns:p14="http://schemas.microsoft.com/office/powerpoint/2010/main" val="3532751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picture containing screenshot&#10;&#10;Description automatically generated">
            <a:extLst>
              <a:ext uri="{FF2B5EF4-FFF2-40B4-BE49-F238E27FC236}">
                <a16:creationId xmlns:a16="http://schemas.microsoft.com/office/drawing/2014/main" id="{CEC87C5D-BDBE-4A76-B6DF-D08F1FDBD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5437"/>
            <a:ext cx="6126480" cy="3161295"/>
          </a:xfrm>
          <a:prstGeom prst="rect">
            <a:avLst/>
          </a:prstGeom>
        </p:spPr>
      </p:pic>
      <p:pic>
        <p:nvPicPr>
          <p:cNvPr id="23" name="Picture 22" descr="A picture containing screenshot&#10;&#10;Description automatically generated">
            <a:extLst>
              <a:ext uri="{FF2B5EF4-FFF2-40B4-BE49-F238E27FC236}">
                <a16:creationId xmlns:a16="http://schemas.microsoft.com/office/drawing/2014/main" id="{BA818635-4537-45B5-A212-B5858B9355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5520" y="535436"/>
            <a:ext cx="6126480" cy="3161296"/>
          </a:xfrm>
          <a:prstGeom prst="rect">
            <a:avLst/>
          </a:prstGeom>
        </p:spPr>
      </p:pic>
      <p:pic>
        <p:nvPicPr>
          <p:cNvPr id="25" name="Picture 24" descr="A picture containing screenshot&#10;&#10;Description automatically generated">
            <a:extLst>
              <a:ext uri="{FF2B5EF4-FFF2-40B4-BE49-F238E27FC236}">
                <a16:creationId xmlns:a16="http://schemas.microsoft.com/office/drawing/2014/main" id="{68291197-AD00-4A24-AFD0-29BDB29979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696705"/>
            <a:ext cx="6126480" cy="3161295"/>
          </a:xfrm>
          <a:prstGeom prst="rect">
            <a:avLst/>
          </a:prstGeom>
        </p:spPr>
      </p:pic>
      <p:pic>
        <p:nvPicPr>
          <p:cNvPr id="27" name="Picture 26" descr="A picture containing screenshot&#10;&#10;Description automatically generated">
            <a:extLst>
              <a:ext uri="{FF2B5EF4-FFF2-40B4-BE49-F238E27FC236}">
                <a16:creationId xmlns:a16="http://schemas.microsoft.com/office/drawing/2014/main" id="{89C38CF8-32B9-446C-8B76-CAB30555B8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65521" y="3696705"/>
            <a:ext cx="6126480" cy="3161295"/>
          </a:xfrm>
          <a:prstGeom prst="rect">
            <a:avLst/>
          </a:prstGeom>
        </p:spPr>
      </p:pic>
      <p:sp>
        <p:nvSpPr>
          <p:cNvPr id="2" name="TextBox 1">
            <a:extLst>
              <a:ext uri="{FF2B5EF4-FFF2-40B4-BE49-F238E27FC236}">
                <a16:creationId xmlns:a16="http://schemas.microsoft.com/office/drawing/2014/main" id="{9DAE1792-62CF-444C-B760-DAB0E1298F18}"/>
              </a:ext>
            </a:extLst>
          </p:cNvPr>
          <p:cNvSpPr txBox="1"/>
          <p:nvPr/>
        </p:nvSpPr>
        <p:spPr>
          <a:xfrm>
            <a:off x="0" y="-20427"/>
            <a:ext cx="12192000" cy="369332"/>
          </a:xfrm>
          <a:prstGeom prst="rect">
            <a:avLst/>
          </a:prstGeom>
          <a:solidFill>
            <a:srgbClr val="449DDC"/>
          </a:solidFill>
        </p:spPr>
        <p:txBody>
          <a:bodyPr wrap="square">
            <a:spAutoFit/>
          </a:bodyPr>
          <a:lstStyle/>
          <a:p>
            <a:pPr algn="ctr"/>
            <a:r>
              <a:rPr lang="en-US" b="1" dirty="0">
                <a:solidFill>
                  <a:schemeClr val="bg1"/>
                </a:solidFill>
              </a:rPr>
              <a:t>Review Frequency – Larger Apps (Seasonal)</a:t>
            </a:r>
          </a:p>
        </p:txBody>
      </p:sp>
    </p:spTree>
    <p:extLst>
      <p:ext uri="{BB962C8B-B14F-4D97-AF65-F5344CB8AC3E}">
        <p14:creationId xmlns:p14="http://schemas.microsoft.com/office/powerpoint/2010/main" val="30977407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screenshot&#10;&#10;Description automatically generated">
            <a:extLst>
              <a:ext uri="{FF2B5EF4-FFF2-40B4-BE49-F238E27FC236}">
                <a16:creationId xmlns:a16="http://schemas.microsoft.com/office/drawing/2014/main" id="{F22BC542-061D-4528-B189-839E224532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5520" y="535454"/>
            <a:ext cx="6126480" cy="3161265"/>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4B64A95E-E3FE-4B9F-8586-4A9EFCED67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696735"/>
            <a:ext cx="6126480" cy="3161265"/>
          </a:xfrm>
          <a:prstGeom prst="rect">
            <a:avLst/>
          </a:prstGeom>
        </p:spPr>
      </p:pic>
      <p:pic>
        <p:nvPicPr>
          <p:cNvPr id="13" name="Picture 12" descr="A picture containing screenshot&#10;&#10;Description automatically generated">
            <a:extLst>
              <a:ext uri="{FF2B5EF4-FFF2-40B4-BE49-F238E27FC236}">
                <a16:creationId xmlns:a16="http://schemas.microsoft.com/office/drawing/2014/main" id="{11D817E6-7CAA-45F6-91EB-A2AB1295DE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35462"/>
            <a:ext cx="6126480" cy="3161265"/>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6AB5A3EE-DC7F-40E2-B5B7-BD57425166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65520" y="3696719"/>
            <a:ext cx="6126480" cy="3161265"/>
          </a:xfrm>
          <a:prstGeom prst="rect">
            <a:avLst/>
          </a:prstGeom>
        </p:spPr>
      </p:pic>
      <p:sp>
        <p:nvSpPr>
          <p:cNvPr id="2" name="TextBox 1">
            <a:extLst>
              <a:ext uri="{FF2B5EF4-FFF2-40B4-BE49-F238E27FC236}">
                <a16:creationId xmlns:a16="http://schemas.microsoft.com/office/drawing/2014/main" id="{7F25B858-B5D7-451E-BFD8-7B1B9BDAFE55}"/>
              </a:ext>
            </a:extLst>
          </p:cNvPr>
          <p:cNvSpPr txBox="1"/>
          <p:nvPr/>
        </p:nvSpPr>
        <p:spPr>
          <a:xfrm>
            <a:off x="0" y="-20427"/>
            <a:ext cx="12192000" cy="369332"/>
          </a:xfrm>
          <a:prstGeom prst="rect">
            <a:avLst/>
          </a:prstGeom>
          <a:solidFill>
            <a:srgbClr val="449DDC"/>
          </a:solidFill>
        </p:spPr>
        <p:txBody>
          <a:bodyPr wrap="square">
            <a:spAutoFit/>
          </a:bodyPr>
          <a:lstStyle/>
          <a:p>
            <a:pPr algn="ctr"/>
            <a:r>
              <a:rPr lang="en-US" b="1" dirty="0">
                <a:solidFill>
                  <a:schemeClr val="bg1"/>
                </a:solidFill>
              </a:rPr>
              <a:t>Stars through Years – Smaller Apps</a:t>
            </a:r>
          </a:p>
        </p:txBody>
      </p:sp>
    </p:spTree>
    <p:extLst>
      <p:ext uri="{BB962C8B-B14F-4D97-AF65-F5344CB8AC3E}">
        <p14:creationId xmlns:p14="http://schemas.microsoft.com/office/powerpoint/2010/main" val="2573822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BD770CCC-1FC5-4798-B792-0B87FE3E5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5408"/>
            <a:ext cx="6126480" cy="3161295"/>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3A4EF1FE-56A7-4269-89B6-3DF9C36042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4219" y="535408"/>
            <a:ext cx="6126480" cy="3161295"/>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7C81CB74-2A90-44A0-9E51-BB4B9AAF34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62" y="3696705"/>
            <a:ext cx="6126480" cy="3161295"/>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2A561644-1B95-4A4A-B580-B01C0EB462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65520" y="3696704"/>
            <a:ext cx="6126480" cy="3161295"/>
          </a:xfrm>
          <a:prstGeom prst="rect">
            <a:avLst/>
          </a:prstGeom>
        </p:spPr>
      </p:pic>
      <p:sp>
        <p:nvSpPr>
          <p:cNvPr id="2" name="TextBox 1">
            <a:extLst>
              <a:ext uri="{FF2B5EF4-FFF2-40B4-BE49-F238E27FC236}">
                <a16:creationId xmlns:a16="http://schemas.microsoft.com/office/drawing/2014/main" id="{2554E99B-27BD-4404-8EED-867DE64137A6}"/>
              </a:ext>
            </a:extLst>
          </p:cNvPr>
          <p:cNvSpPr txBox="1"/>
          <p:nvPr/>
        </p:nvSpPr>
        <p:spPr>
          <a:xfrm>
            <a:off x="0" y="-20427"/>
            <a:ext cx="12192000" cy="369332"/>
          </a:xfrm>
          <a:prstGeom prst="rect">
            <a:avLst/>
          </a:prstGeom>
          <a:solidFill>
            <a:srgbClr val="449DDC"/>
          </a:solidFill>
        </p:spPr>
        <p:txBody>
          <a:bodyPr wrap="square">
            <a:spAutoFit/>
          </a:bodyPr>
          <a:lstStyle/>
          <a:p>
            <a:pPr algn="ctr"/>
            <a:r>
              <a:rPr lang="en-US" b="1" dirty="0">
                <a:solidFill>
                  <a:schemeClr val="bg1"/>
                </a:solidFill>
              </a:rPr>
              <a:t>Stars through Years – Larger Apps</a:t>
            </a:r>
          </a:p>
        </p:txBody>
      </p:sp>
    </p:spTree>
    <p:extLst>
      <p:ext uri="{BB962C8B-B14F-4D97-AF65-F5344CB8AC3E}">
        <p14:creationId xmlns:p14="http://schemas.microsoft.com/office/powerpoint/2010/main" val="29521675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5BF34C1-896A-43C0-A0EE-43DDBA316E32}"/>
              </a:ext>
            </a:extLst>
          </p:cNvPr>
          <p:cNvPicPr>
            <a:picLocks noChangeAspect="1"/>
          </p:cNvPicPr>
          <p:nvPr/>
        </p:nvPicPr>
        <p:blipFill>
          <a:blip r:embed="rId3"/>
          <a:stretch>
            <a:fillRect/>
          </a:stretch>
        </p:blipFill>
        <p:spPr>
          <a:xfrm>
            <a:off x="3607354" y="1885950"/>
            <a:ext cx="1847850" cy="4210050"/>
          </a:xfrm>
          <a:prstGeom prst="rect">
            <a:avLst/>
          </a:prstGeom>
        </p:spPr>
      </p:pic>
      <p:pic>
        <p:nvPicPr>
          <p:cNvPr id="9" name="Picture 8">
            <a:extLst>
              <a:ext uri="{FF2B5EF4-FFF2-40B4-BE49-F238E27FC236}">
                <a16:creationId xmlns:a16="http://schemas.microsoft.com/office/drawing/2014/main" id="{C7F4BB69-5A0B-430A-B684-D65ABC19F8A5}"/>
              </a:ext>
            </a:extLst>
          </p:cNvPr>
          <p:cNvPicPr>
            <a:picLocks noChangeAspect="1"/>
          </p:cNvPicPr>
          <p:nvPr/>
        </p:nvPicPr>
        <p:blipFill>
          <a:blip r:embed="rId4"/>
          <a:stretch>
            <a:fillRect/>
          </a:stretch>
        </p:blipFill>
        <p:spPr>
          <a:xfrm>
            <a:off x="6592766" y="1885950"/>
            <a:ext cx="1847850" cy="4210050"/>
          </a:xfrm>
          <a:prstGeom prst="rect">
            <a:avLst/>
          </a:prstGeom>
        </p:spPr>
      </p:pic>
      <p:sp>
        <p:nvSpPr>
          <p:cNvPr id="2" name="TextBox 1">
            <a:extLst>
              <a:ext uri="{FF2B5EF4-FFF2-40B4-BE49-F238E27FC236}">
                <a16:creationId xmlns:a16="http://schemas.microsoft.com/office/drawing/2014/main" id="{A63A5575-9F37-4E49-8649-04D4191B1922}"/>
              </a:ext>
            </a:extLst>
          </p:cNvPr>
          <p:cNvSpPr txBox="1"/>
          <p:nvPr/>
        </p:nvSpPr>
        <p:spPr>
          <a:xfrm>
            <a:off x="0" y="-20427"/>
            <a:ext cx="12192000" cy="369332"/>
          </a:xfrm>
          <a:prstGeom prst="rect">
            <a:avLst/>
          </a:prstGeom>
          <a:solidFill>
            <a:srgbClr val="449DDC"/>
          </a:solidFill>
        </p:spPr>
        <p:txBody>
          <a:bodyPr wrap="square">
            <a:spAutoFit/>
          </a:bodyPr>
          <a:lstStyle/>
          <a:p>
            <a:pPr algn="ctr"/>
            <a:r>
              <a:rPr lang="en-US" b="1" dirty="0">
                <a:solidFill>
                  <a:schemeClr val="bg1"/>
                </a:solidFill>
              </a:rPr>
              <a:t>Lower Star Rating – Smaller Apps</a:t>
            </a:r>
          </a:p>
        </p:txBody>
      </p:sp>
      <p:sp>
        <p:nvSpPr>
          <p:cNvPr id="4" name="TextBox 3">
            <a:extLst>
              <a:ext uri="{FF2B5EF4-FFF2-40B4-BE49-F238E27FC236}">
                <a16:creationId xmlns:a16="http://schemas.microsoft.com/office/drawing/2014/main" id="{0AA5D4CE-3536-4438-B368-DFEF48513FE8}"/>
              </a:ext>
            </a:extLst>
          </p:cNvPr>
          <p:cNvSpPr txBox="1"/>
          <p:nvPr/>
        </p:nvSpPr>
        <p:spPr>
          <a:xfrm>
            <a:off x="765972" y="958361"/>
            <a:ext cx="1847850" cy="461665"/>
          </a:xfrm>
          <a:prstGeom prst="rect">
            <a:avLst/>
          </a:prstGeom>
          <a:noFill/>
          <a:ln w="28575">
            <a:solidFill>
              <a:schemeClr val="accent5">
                <a:lumMod val="60000"/>
                <a:lumOff val="40000"/>
              </a:schemeClr>
            </a:solidFill>
          </a:ln>
        </p:spPr>
        <p:txBody>
          <a:bodyPr wrap="square" rtlCol="0">
            <a:spAutoFit/>
          </a:bodyPr>
          <a:lstStyle/>
          <a:p>
            <a:r>
              <a:rPr lang="en-US" sz="1200" dirty="0"/>
              <a:t>Average number of daily reviews: </a:t>
            </a:r>
            <a:r>
              <a:rPr lang="hr-HR" sz="1200" b="1" dirty="0"/>
              <a:t>0,2</a:t>
            </a:r>
            <a:endParaRPr lang="en-US" sz="1200" b="1" dirty="0"/>
          </a:p>
        </p:txBody>
      </p:sp>
      <p:sp>
        <p:nvSpPr>
          <p:cNvPr id="5" name="TextBox 4">
            <a:extLst>
              <a:ext uri="{FF2B5EF4-FFF2-40B4-BE49-F238E27FC236}">
                <a16:creationId xmlns:a16="http://schemas.microsoft.com/office/drawing/2014/main" id="{7F5834DC-F2F9-44AB-A160-A39F16B43170}"/>
              </a:ext>
            </a:extLst>
          </p:cNvPr>
          <p:cNvSpPr txBox="1"/>
          <p:nvPr/>
        </p:nvSpPr>
        <p:spPr>
          <a:xfrm>
            <a:off x="3607354" y="958360"/>
            <a:ext cx="1847850" cy="461665"/>
          </a:xfrm>
          <a:prstGeom prst="rect">
            <a:avLst/>
          </a:prstGeom>
          <a:noFill/>
          <a:ln w="28575">
            <a:solidFill>
              <a:srgbClr val="A9D08E"/>
            </a:solidFill>
          </a:ln>
        </p:spPr>
        <p:txBody>
          <a:bodyPr wrap="square" rtlCol="0">
            <a:spAutoFit/>
          </a:bodyPr>
          <a:lstStyle/>
          <a:p>
            <a:r>
              <a:rPr lang="en-US" sz="1200" dirty="0"/>
              <a:t>Average number of daily reviews: </a:t>
            </a:r>
            <a:r>
              <a:rPr lang="hr-HR" sz="1200" b="1" dirty="0"/>
              <a:t>5,7</a:t>
            </a:r>
            <a:endParaRPr lang="en-US" sz="1200" b="1" dirty="0"/>
          </a:p>
        </p:txBody>
      </p:sp>
      <p:sp>
        <p:nvSpPr>
          <p:cNvPr id="8" name="TextBox 7">
            <a:extLst>
              <a:ext uri="{FF2B5EF4-FFF2-40B4-BE49-F238E27FC236}">
                <a16:creationId xmlns:a16="http://schemas.microsoft.com/office/drawing/2014/main" id="{324E1D44-03E7-4EB5-9EC0-D7C112E71CB4}"/>
              </a:ext>
            </a:extLst>
          </p:cNvPr>
          <p:cNvSpPr txBox="1"/>
          <p:nvPr/>
        </p:nvSpPr>
        <p:spPr>
          <a:xfrm>
            <a:off x="6592766" y="958360"/>
            <a:ext cx="1847850" cy="461665"/>
          </a:xfrm>
          <a:prstGeom prst="rect">
            <a:avLst/>
          </a:prstGeom>
          <a:noFill/>
          <a:ln w="28575">
            <a:solidFill>
              <a:srgbClr val="F4B084"/>
            </a:solidFill>
          </a:ln>
        </p:spPr>
        <p:txBody>
          <a:bodyPr wrap="square" rtlCol="0">
            <a:spAutoFit/>
          </a:bodyPr>
          <a:lstStyle/>
          <a:p>
            <a:r>
              <a:rPr lang="en-US" sz="1200" dirty="0"/>
              <a:t>Average number of daily reviews: </a:t>
            </a:r>
            <a:r>
              <a:rPr lang="en-US" sz="1200" b="1" dirty="0"/>
              <a:t>2</a:t>
            </a:r>
            <a:r>
              <a:rPr lang="hr-HR" sz="1200" b="1" dirty="0"/>
              <a:t>,8</a:t>
            </a:r>
            <a:endParaRPr lang="en-US" sz="1200" b="1" dirty="0"/>
          </a:p>
        </p:txBody>
      </p:sp>
      <p:sp>
        <p:nvSpPr>
          <p:cNvPr id="14" name="TextBox 13">
            <a:extLst>
              <a:ext uri="{FF2B5EF4-FFF2-40B4-BE49-F238E27FC236}">
                <a16:creationId xmlns:a16="http://schemas.microsoft.com/office/drawing/2014/main" id="{BDB0B7A2-2966-4865-908A-CDFFE4424408}"/>
              </a:ext>
            </a:extLst>
          </p:cNvPr>
          <p:cNvSpPr txBox="1"/>
          <p:nvPr/>
        </p:nvSpPr>
        <p:spPr>
          <a:xfrm>
            <a:off x="9578178" y="958359"/>
            <a:ext cx="1847850" cy="461665"/>
          </a:xfrm>
          <a:prstGeom prst="rect">
            <a:avLst/>
          </a:prstGeom>
          <a:noFill/>
          <a:ln w="28575">
            <a:solidFill>
              <a:schemeClr val="accent4">
                <a:lumMod val="60000"/>
                <a:lumOff val="40000"/>
              </a:schemeClr>
            </a:solidFill>
          </a:ln>
        </p:spPr>
        <p:txBody>
          <a:bodyPr wrap="square" rtlCol="0">
            <a:spAutoFit/>
          </a:bodyPr>
          <a:lstStyle/>
          <a:p>
            <a:r>
              <a:rPr lang="en-US" sz="1200" dirty="0"/>
              <a:t>Average number of daily reviews: </a:t>
            </a:r>
            <a:r>
              <a:rPr lang="hr-HR" sz="1200" b="1" dirty="0"/>
              <a:t>0,71</a:t>
            </a:r>
            <a:endParaRPr lang="en-US" sz="1200" b="1" dirty="0"/>
          </a:p>
        </p:txBody>
      </p:sp>
      <p:pic>
        <p:nvPicPr>
          <p:cNvPr id="11" name="Picture 10">
            <a:extLst>
              <a:ext uri="{FF2B5EF4-FFF2-40B4-BE49-F238E27FC236}">
                <a16:creationId xmlns:a16="http://schemas.microsoft.com/office/drawing/2014/main" id="{1FB7B981-63D7-48AB-B52F-24C7CD24F3C5}"/>
              </a:ext>
            </a:extLst>
          </p:cNvPr>
          <p:cNvPicPr>
            <a:picLocks noChangeAspect="1"/>
          </p:cNvPicPr>
          <p:nvPr/>
        </p:nvPicPr>
        <p:blipFill>
          <a:blip r:embed="rId5"/>
          <a:stretch>
            <a:fillRect/>
          </a:stretch>
        </p:blipFill>
        <p:spPr>
          <a:xfrm>
            <a:off x="765972" y="1885950"/>
            <a:ext cx="1847850" cy="4210050"/>
          </a:xfrm>
          <a:prstGeom prst="rect">
            <a:avLst/>
          </a:prstGeom>
        </p:spPr>
      </p:pic>
      <p:pic>
        <p:nvPicPr>
          <p:cNvPr id="16" name="Picture 15">
            <a:extLst>
              <a:ext uri="{FF2B5EF4-FFF2-40B4-BE49-F238E27FC236}">
                <a16:creationId xmlns:a16="http://schemas.microsoft.com/office/drawing/2014/main" id="{331A97D3-BC1B-4FFD-8B26-EBD8B554F9F3}"/>
              </a:ext>
            </a:extLst>
          </p:cNvPr>
          <p:cNvPicPr>
            <a:picLocks noChangeAspect="1"/>
          </p:cNvPicPr>
          <p:nvPr/>
        </p:nvPicPr>
        <p:blipFill>
          <a:blip r:embed="rId6"/>
          <a:stretch>
            <a:fillRect/>
          </a:stretch>
        </p:blipFill>
        <p:spPr>
          <a:xfrm>
            <a:off x="9578178" y="1885950"/>
            <a:ext cx="1847850" cy="4210050"/>
          </a:xfrm>
          <a:prstGeom prst="rect">
            <a:avLst/>
          </a:prstGeom>
        </p:spPr>
      </p:pic>
    </p:spTree>
    <p:extLst>
      <p:ext uri="{BB962C8B-B14F-4D97-AF65-F5344CB8AC3E}">
        <p14:creationId xmlns:p14="http://schemas.microsoft.com/office/powerpoint/2010/main" val="7083413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279376-4D6B-42A9-ACBD-B0E948CA1582}"/>
              </a:ext>
            </a:extLst>
          </p:cNvPr>
          <p:cNvPicPr>
            <a:picLocks noChangeAspect="1"/>
          </p:cNvPicPr>
          <p:nvPr/>
        </p:nvPicPr>
        <p:blipFill>
          <a:blip r:embed="rId3"/>
          <a:stretch>
            <a:fillRect/>
          </a:stretch>
        </p:blipFill>
        <p:spPr>
          <a:xfrm>
            <a:off x="3607354" y="1881285"/>
            <a:ext cx="1847850" cy="4210050"/>
          </a:xfrm>
          <a:prstGeom prst="rect">
            <a:avLst/>
          </a:prstGeom>
        </p:spPr>
      </p:pic>
      <p:pic>
        <p:nvPicPr>
          <p:cNvPr id="9" name="Picture 8">
            <a:extLst>
              <a:ext uri="{FF2B5EF4-FFF2-40B4-BE49-F238E27FC236}">
                <a16:creationId xmlns:a16="http://schemas.microsoft.com/office/drawing/2014/main" id="{A0DC4B6D-8341-4458-ACF7-725722FB3DE3}"/>
              </a:ext>
            </a:extLst>
          </p:cNvPr>
          <p:cNvPicPr>
            <a:picLocks noChangeAspect="1"/>
          </p:cNvPicPr>
          <p:nvPr/>
        </p:nvPicPr>
        <p:blipFill>
          <a:blip r:embed="rId4"/>
          <a:stretch>
            <a:fillRect/>
          </a:stretch>
        </p:blipFill>
        <p:spPr>
          <a:xfrm>
            <a:off x="6592766" y="1881285"/>
            <a:ext cx="1847850" cy="4210050"/>
          </a:xfrm>
          <a:prstGeom prst="rect">
            <a:avLst/>
          </a:prstGeom>
        </p:spPr>
      </p:pic>
      <p:sp>
        <p:nvSpPr>
          <p:cNvPr id="2" name="TextBox 1">
            <a:extLst>
              <a:ext uri="{FF2B5EF4-FFF2-40B4-BE49-F238E27FC236}">
                <a16:creationId xmlns:a16="http://schemas.microsoft.com/office/drawing/2014/main" id="{73B8DFF7-2493-43C3-8700-CF281C604066}"/>
              </a:ext>
            </a:extLst>
          </p:cNvPr>
          <p:cNvSpPr txBox="1"/>
          <p:nvPr/>
        </p:nvSpPr>
        <p:spPr>
          <a:xfrm>
            <a:off x="0" y="-20427"/>
            <a:ext cx="12192000" cy="369332"/>
          </a:xfrm>
          <a:prstGeom prst="rect">
            <a:avLst/>
          </a:prstGeom>
          <a:solidFill>
            <a:srgbClr val="449DDC"/>
          </a:solidFill>
        </p:spPr>
        <p:txBody>
          <a:bodyPr wrap="square">
            <a:spAutoFit/>
          </a:bodyPr>
          <a:lstStyle/>
          <a:p>
            <a:pPr algn="ctr"/>
            <a:r>
              <a:rPr lang="en-US" b="1" dirty="0">
                <a:solidFill>
                  <a:schemeClr val="bg1"/>
                </a:solidFill>
              </a:rPr>
              <a:t>Lower Star Rating – Larger Apps</a:t>
            </a:r>
          </a:p>
        </p:txBody>
      </p:sp>
      <p:sp>
        <p:nvSpPr>
          <p:cNvPr id="17" name="TextBox 16">
            <a:extLst>
              <a:ext uri="{FF2B5EF4-FFF2-40B4-BE49-F238E27FC236}">
                <a16:creationId xmlns:a16="http://schemas.microsoft.com/office/drawing/2014/main" id="{6321DB30-3CC4-429F-A0DD-252DC8C8CBE1}"/>
              </a:ext>
            </a:extLst>
          </p:cNvPr>
          <p:cNvSpPr txBox="1"/>
          <p:nvPr/>
        </p:nvSpPr>
        <p:spPr>
          <a:xfrm>
            <a:off x="765972" y="958361"/>
            <a:ext cx="1847850" cy="461665"/>
          </a:xfrm>
          <a:prstGeom prst="rect">
            <a:avLst/>
          </a:prstGeom>
          <a:noFill/>
          <a:ln w="28575">
            <a:solidFill>
              <a:schemeClr val="accent5">
                <a:lumMod val="60000"/>
                <a:lumOff val="40000"/>
              </a:schemeClr>
            </a:solidFill>
          </a:ln>
        </p:spPr>
        <p:txBody>
          <a:bodyPr wrap="square" rtlCol="0">
            <a:spAutoFit/>
          </a:bodyPr>
          <a:lstStyle/>
          <a:p>
            <a:r>
              <a:rPr lang="en-US" sz="1200" dirty="0"/>
              <a:t>Average number of daily reviews: </a:t>
            </a:r>
            <a:r>
              <a:rPr lang="hr-HR" sz="1200" b="1" dirty="0"/>
              <a:t>24,7</a:t>
            </a:r>
            <a:endParaRPr lang="en-US" sz="1200" b="1" dirty="0"/>
          </a:p>
        </p:txBody>
      </p:sp>
      <p:sp>
        <p:nvSpPr>
          <p:cNvPr id="19" name="TextBox 18">
            <a:extLst>
              <a:ext uri="{FF2B5EF4-FFF2-40B4-BE49-F238E27FC236}">
                <a16:creationId xmlns:a16="http://schemas.microsoft.com/office/drawing/2014/main" id="{5843E5CE-AA1F-47D1-8F20-D4B57870990D}"/>
              </a:ext>
            </a:extLst>
          </p:cNvPr>
          <p:cNvSpPr txBox="1"/>
          <p:nvPr/>
        </p:nvSpPr>
        <p:spPr>
          <a:xfrm>
            <a:off x="3607354" y="958360"/>
            <a:ext cx="1847850" cy="461665"/>
          </a:xfrm>
          <a:prstGeom prst="rect">
            <a:avLst/>
          </a:prstGeom>
          <a:noFill/>
          <a:ln w="28575">
            <a:solidFill>
              <a:srgbClr val="A9D08E"/>
            </a:solidFill>
          </a:ln>
        </p:spPr>
        <p:txBody>
          <a:bodyPr wrap="square" rtlCol="0">
            <a:spAutoFit/>
          </a:bodyPr>
          <a:lstStyle/>
          <a:p>
            <a:r>
              <a:rPr lang="en-US" sz="1200" dirty="0"/>
              <a:t>Average number of daily reviews: </a:t>
            </a:r>
            <a:r>
              <a:rPr lang="hr-HR" sz="1200" b="1" dirty="0"/>
              <a:t>22,2</a:t>
            </a:r>
            <a:endParaRPr lang="en-US" sz="1200" b="1" dirty="0"/>
          </a:p>
        </p:txBody>
      </p:sp>
      <p:sp>
        <p:nvSpPr>
          <p:cNvPr id="21" name="TextBox 20">
            <a:extLst>
              <a:ext uri="{FF2B5EF4-FFF2-40B4-BE49-F238E27FC236}">
                <a16:creationId xmlns:a16="http://schemas.microsoft.com/office/drawing/2014/main" id="{6BD85BAB-DDE5-4C75-BFB1-EC5681FDE782}"/>
              </a:ext>
            </a:extLst>
          </p:cNvPr>
          <p:cNvSpPr txBox="1"/>
          <p:nvPr/>
        </p:nvSpPr>
        <p:spPr>
          <a:xfrm>
            <a:off x="6592766" y="958360"/>
            <a:ext cx="1847850" cy="461665"/>
          </a:xfrm>
          <a:prstGeom prst="rect">
            <a:avLst/>
          </a:prstGeom>
          <a:noFill/>
          <a:ln w="28575">
            <a:solidFill>
              <a:srgbClr val="F4B084"/>
            </a:solidFill>
          </a:ln>
        </p:spPr>
        <p:txBody>
          <a:bodyPr wrap="square" rtlCol="0">
            <a:spAutoFit/>
          </a:bodyPr>
          <a:lstStyle/>
          <a:p>
            <a:r>
              <a:rPr lang="en-US" sz="1200" dirty="0"/>
              <a:t>Average number of daily reviews: </a:t>
            </a:r>
            <a:r>
              <a:rPr lang="hr-HR" sz="1200" b="1" dirty="0"/>
              <a:t>47,3</a:t>
            </a:r>
            <a:endParaRPr lang="en-US" sz="1200" b="1" dirty="0"/>
          </a:p>
        </p:txBody>
      </p:sp>
      <p:sp>
        <p:nvSpPr>
          <p:cNvPr id="23" name="TextBox 22">
            <a:extLst>
              <a:ext uri="{FF2B5EF4-FFF2-40B4-BE49-F238E27FC236}">
                <a16:creationId xmlns:a16="http://schemas.microsoft.com/office/drawing/2014/main" id="{7A2F469F-6AEE-4735-817A-B3CB18C4155F}"/>
              </a:ext>
            </a:extLst>
          </p:cNvPr>
          <p:cNvSpPr txBox="1"/>
          <p:nvPr/>
        </p:nvSpPr>
        <p:spPr>
          <a:xfrm>
            <a:off x="9578178" y="958359"/>
            <a:ext cx="1847850" cy="461665"/>
          </a:xfrm>
          <a:prstGeom prst="rect">
            <a:avLst/>
          </a:prstGeom>
          <a:noFill/>
          <a:ln w="28575">
            <a:solidFill>
              <a:schemeClr val="accent4">
                <a:lumMod val="60000"/>
                <a:lumOff val="40000"/>
              </a:schemeClr>
            </a:solidFill>
          </a:ln>
        </p:spPr>
        <p:txBody>
          <a:bodyPr wrap="square" rtlCol="0">
            <a:spAutoFit/>
          </a:bodyPr>
          <a:lstStyle/>
          <a:p>
            <a:r>
              <a:rPr lang="en-US" sz="1200" dirty="0"/>
              <a:t>Average number of daily reviews: </a:t>
            </a:r>
            <a:r>
              <a:rPr lang="hr-HR" sz="1200" b="1" dirty="0"/>
              <a:t>14,8</a:t>
            </a:r>
            <a:endParaRPr lang="en-US" sz="1200" b="1" dirty="0"/>
          </a:p>
        </p:txBody>
      </p:sp>
      <p:pic>
        <p:nvPicPr>
          <p:cNvPr id="5" name="Picture 4">
            <a:extLst>
              <a:ext uri="{FF2B5EF4-FFF2-40B4-BE49-F238E27FC236}">
                <a16:creationId xmlns:a16="http://schemas.microsoft.com/office/drawing/2014/main" id="{A2CE594B-BA85-444C-B3CA-E387151512C8}"/>
              </a:ext>
            </a:extLst>
          </p:cNvPr>
          <p:cNvPicPr>
            <a:picLocks noChangeAspect="1"/>
          </p:cNvPicPr>
          <p:nvPr/>
        </p:nvPicPr>
        <p:blipFill>
          <a:blip r:embed="rId5"/>
          <a:stretch>
            <a:fillRect/>
          </a:stretch>
        </p:blipFill>
        <p:spPr>
          <a:xfrm>
            <a:off x="765972" y="1881285"/>
            <a:ext cx="1847850" cy="4210050"/>
          </a:xfrm>
          <a:prstGeom prst="rect">
            <a:avLst/>
          </a:prstGeom>
        </p:spPr>
      </p:pic>
      <p:pic>
        <p:nvPicPr>
          <p:cNvPr id="8" name="Picture 7">
            <a:extLst>
              <a:ext uri="{FF2B5EF4-FFF2-40B4-BE49-F238E27FC236}">
                <a16:creationId xmlns:a16="http://schemas.microsoft.com/office/drawing/2014/main" id="{0A60AE2F-5384-4CD6-9C2A-7EBD82701064}"/>
              </a:ext>
            </a:extLst>
          </p:cNvPr>
          <p:cNvPicPr>
            <a:picLocks noChangeAspect="1"/>
          </p:cNvPicPr>
          <p:nvPr/>
        </p:nvPicPr>
        <p:blipFill>
          <a:blip r:embed="rId6"/>
          <a:stretch>
            <a:fillRect/>
          </a:stretch>
        </p:blipFill>
        <p:spPr>
          <a:xfrm>
            <a:off x="9578178" y="1881285"/>
            <a:ext cx="1847850" cy="4210050"/>
          </a:xfrm>
          <a:prstGeom prst="rect">
            <a:avLst/>
          </a:prstGeom>
        </p:spPr>
      </p:pic>
    </p:spTree>
    <p:extLst>
      <p:ext uri="{BB962C8B-B14F-4D97-AF65-F5344CB8AC3E}">
        <p14:creationId xmlns:p14="http://schemas.microsoft.com/office/powerpoint/2010/main" val="31239396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E045CC0-5FE1-47EF-A2F0-51B59A41AA79}"/>
              </a:ext>
            </a:extLst>
          </p:cNvPr>
          <p:cNvPicPr>
            <a:picLocks noChangeAspect="1"/>
          </p:cNvPicPr>
          <p:nvPr/>
        </p:nvPicPr>
        <p:blipFill>
          <a:blip r:embed="rId3"/>
          <a:stretch>
            <a:fillRect/>
          </a:stretch>
        </p:blipFill>
        <p:spPr>
          <a:xfrm>
            <a:off x="3607354" y="1885217"/>
            <a:ext cx="1847850" cy="4210050"/>
          </a:xfrm>
          <a:prstGeom prst="rect">
            <a:avLst/>
          </a:prstGeom>
        </p:spPr>
      </p:pic>
      <p:pic>
        <p:nvPicPr>
          <p:cNvPr id="11" name="Picture 10">
            <a:extLst>
              <a:ext uri="{FF2B5EF4-FFF2-40B4-BE49-F238E27FC236}">
                <a16:creationId xmlns:a16="http://schemas.microsoft.com/office/drawing/2014/main" id="{B132A8BA-8848-412E-B7BF-EA9E7BE290C9}"/>
              </a:ext>
            </a:extLst>
          </p:cNvPr>
          <p:cNvPicPr>
            <a:picLocks noChangeAspect="1"/>
          </p:cNvPicPr>
          <p:nvPr/>
        </p:nvPicPr>
        <p:blipFill>
          <a:blip r:embed="rId4"/>
          <a:stretch>
            <a:fillRect/>
          </a:stretch>
        </p:blipFill>
        <p:spPr>
          <a:xfrm>
            <a:off x="6592766" y="1885217"/>
            <a:ext cx="1847850" cy="4210050"/>
          </a:xfrm>
          <a:prstGeom prst="rect">
            <a:avLst/>
          </a:prstGeom>
        </p:spPr>
      </p:pic>
      <p:sp>
        <p:nvSpPr>
          <p:cNvPr id="2" name="TextBox 1">
            <a:extLst>
              <a:ext uri="{FF2B5EF4-FFF2-40B4-BE49-F238E27FC236}">
                <a16:creationId xmlns:a16="http://schemas.microsoft.com/office/drawing/2014/main" id="{5CBF182F-FD1F-40BA-BCC2-BFB19F438EFA}"/>
              </a:ext>
            </a:extLst>
          </p:cNvPr>
          <p:cNvSpPr txBox="1"/>
          <p:nvPr/>
        </p:nvSpPr>
        <p:spPr>
          <a:xfrm>
            <a:off x="0" y="-20427"/>
            <a:ext cx="12192000" cy="369332"/>
          </a:xfrm>
          <a:prstGeom prst="rect">
            <a:avLst/>
          </a:prstGeom>
          <a:solidFill>
            <a:srgbClr val="449DDC"/>
          </a:solidFill>
        </p:spPr>
        <p:txBody>
          <a:bodyPr wrap="square">
            <a:spAutoFit/>
          </a:bodyPr>
          <a:lstStyle/>
          <a:p>
            <a:pPr algn="ctr"/>
            <a:r>
              <a:rPr lang="en-US" b="1" dirty="0">
                <a:solidFill>
                  <a:schemeClr val="bg1"/>
                </a:solidFill>
              </a:rPr>
              <a:t>Lower Star Rating on Above Average Review Frequency Day – Smaller Apps</a:t>
            </a:r>
          </a:p>
        </p:txBody>
      </p:sp>
      <p:sp>
        <p:nvSpPr>
          <p:cNvPr id="3" name="TextBox 2">
            <a:extLst>
              <a:ext uri="{FF2B5EF4-FFF2-40B4-BE49-F238E27FC236}">
                <a16:creationId xmlns:a16="http://schemas.microsoft.com/office/drawing/2014/main" id="{16E789DE-7CC6-460A-8E7E-AD1D98EE7060}"/>
              </a:ext>
            </a:extLst>
          </p:cNvPr>
          <p:cNvSpPr txBox="1"/>
          <p:nvPr/>
        </p:nvSpPr>
        <p:spPr>
          <a:xfrm>
            <a:off x="765972" y="958361"/>
            <a:ext cx="1847850" cy="461665"/>
          </a:xfrm>
          <a:prstGeom prst="rect">
            <a:avLst/>
          </a:prstGeom>
          <a:noFill/>
          <a:ln w="28575">
            <a:solidFill>
              <a:schemeClr val="accent5">
                <a:lumMod val="60000"/>
                <a:lumOff val="40000"/>
              </a:schemeClr>
            </a:solidFill>
          </a:ln>
        </p:spPr>
        <p:txBody>
          <a:bodyPr wrap="square" rtlCol="0">
            <a:spAutoFit/>
          </a:bodyPr>
          <a:lstStyle/>
          <a:p>
            <a:r>
              <a:rPr lang="en-US" sz="1200" dirty="0"/>
              <a:t>Average number of daily reviews: </a:t>
            </a:r>
            <a:r>
              <a:rPr lang="hr-HR" sz="1200" b="1" dirty="0"/>
              <a:t>0,2</a:t>
            </a:r>
            <a:endParaRPr lang="en-US" sz="1200" b="1" dirty="0"/>
          </a:p>
        </p:txBody>
      </p:sp>
      <p:sp>
        <p:nvSpPr>
          <p:cNvPr id="5" name="TextBox 4">
            <a:extLst>
              <a:ext uri="{FF2B5EF4-FFF2-40B4-BE49-F238E27FC236}">
                <a16:creationId xmlns:a16="http://schemas.microsoft.com/office/drawing/2014/main" id="{F3A9E7E2-027E-4CBC-873F-DEEFD5CB4748}"/>
              </a:ext>
            </a:extLst>
          </p:cNvPr>
          <p:cNvSpPr txBox="1"/>
          <p:nvPr/>
        </p:nvSpPr>
        <p:spPr>
          <a:xfrm>
            <a:off x="3607354" y="958360"/>
            <a:ext cx="1847850" cy="461665"/>
          </a:xfrm>
          <a:prstGeom prst="rect">
            <a:avLst/>
          </a:prstGeom>
          <a:noFill/>
          <a:ln w="28575">
            <a:solidFill>
              <a:srgbClr val="A9D08E"/>
            </a:solidFill>
          </a:ln>
        </p:spPr>
        <p:txBody>
          <a:bodyPr wrap="square" rtlCol="0">
            <a:spAutoFit/>
          </a:bodyPr>
          <a:lstStyle/>
          <a:p>
            <a:r>
              <a:rPr lang="en-US" sz="1200" dirty="0"/>
              <a:t>Average number of daily reviews: </a:t>
            </a:r>
            <a:r>
              <a:rPr lang="hr-HR" sz="1200" b="1" dirty="0"/>
              <a:t>5,7</a:t>
            </a:r>
            <a:endParaRPr lang="en-US" sz="1200" b="1" dirty="0"/>
          </a:p>
        </p:txBody>
      </p:sp>
      <p:sp>
        <p:nvSpPr>
          <p:cNvPr id="7" name="TextBox 6">
            <a:extLst>
              <a:ext uri="{FF2B5EF4-FFF2-40B4-BE49-F238E27FC236}">
                <a16:creationId xmlns:a16="http://schemas.microsoft.com/office/drawing/2014/main" id="{A9113F56-59BF-4CF2-821E-84D1099E7BBF}"/>
              </a:ext>
            </a:extLst>
          </p:cNvPr>
          <p:cNvSpPr txBox="1"/>
          <p:nvPr/>
        </p:nvSpPr>
        <p:spPr>
          <a:xfrm>
            <a:off x="6592766" y="958360"/>
            <a:ext cx="1847850" cy="461665"/>
          </a:xfrm>
          <a:prstGeom prst="rect">
            <a:avLst/>
          </a:prstGeom>
          <a:noFill/>
          <a:ln w="28575">
            <a:solidFill>
              <a:srgbClr val="F4B084"/>
            </a:solidFill>
          </a:ln>
        </p:spPr>
        <p:txBody>
          <a:bodyPr wrap="square" rtlCol="0">
            <a:spAutoFit/>
          </a:bodyPr>
          <a:lstStyle/>
          <a:p>
            <a:r>
              <a:rPr lang="en-US" sz="1200" dirty="0"/>
              <a:t>Average number of daily reviews: </a:t>
            </a:r>
            <a:r>
              <a:rPr lang="en-US" sz="1200" b="1" dirty="0"/>
              <a:t>2</a:t>
            </a:r>
            <a:r>
              <a:rPr lang="hr-HR" sz="1200" b="1" dirty="0"/>
              <a:t>,8</a:t>
            </a:r>
            <a:endParaRPr lang="en-US" sz="1200" b="1" dirty="0"/>
          </a:p>
        </p:txBody>
      </p:sp>
      <p:sp>
        <p:nvSpPr>
          <p:cNvPr id="15" name="TextBox 14">
            <a:extLst>
              <a:ext uri="{FF2B5EF4-FFF2-40B4-BE49-F238E27FC236}">
                <a16:creationId xmlns:a16="http://schemas.microsoft.com/office/drawing/2014/main" id="{F4852EE4-A61A-4835-A091-62550B539512}"/>
              </a:ext>
            </a:extLst>
          </p:cNvPr>
          <p:cNvSpPr txBox="1"/>
          <p:nvPr/>
        </p:nvSpPr>
        <p:spPr>
          <a:xfrm>
            <a:off x="9578178" y="958359"/>
            <a:ext cx="1847850" cy="461665"/>
          </a:xfrm>
          <a:prstGeom prst="rect">
            <a:avLst/>
          </a:prstGeom>
          <a:noFill/>
          <a:ln w="28575">
            <a:solidFill>
              <a:schemeClr val="accent4">
                <a:lumMod val="60000"/>
                <a:lumOff val="40000"/>
              </a:schemeClr>
            </a:solidFill>
          </a:ln>
        </p:spPr>
        <p:txBody>
          <a:bodyPr wrap="square" rtlCol="0">
            <a:spAutoFit/>
          </a:bodyPr>
          <a:lstStyle/>
          <a:p>
            <a:r>
              <a:rPr lang="en-US" sz="1200" dirty="0"/>
              <a:t>Average number of daily reviews: </a:t>
            </a:r>
            <a:r>
              <a:rPr lang="hr-HR" sz="1200" b="1" dirty="0"/>
              <a:t>0,71</a:t>
            </a:r>
            <a:endParaRPr lang="en-US" sz="1200" b="1" dirty="0"/>
          </a:p>
        </p:txBody>
      </p:sp>
      <p:pic>
        <p:nvPicPr>
          <p:cNvPr id="9" name="Picture 8">
            <a:extLst>
              <a:ext uri="{FF2B5EF4-FFF2-40B4-BE49-F238E27FC236}">
                <a16:creationId xmlns:a16="http://schemas.microsoft.com/office/drawing/2014/main" id="{D233AC66-2871-4E0F-8FA3-89876C6AE2FE}"/>
              </a:ext>
            </a:extLst>
          </p:cNvPr>
          <p:cNvPicPr>
            <a:picLocks noChangeAspect="1"/>
          </p:cNvPicPr>
          <p:nvPr/>
        </p:nvPicPr>
        <p:blipFill>
          <a:blip r:embed="rId5"/>
          <a:stretch>
            <a:fillRect/>
          </a:stretch>
        </p:blipFill>
        <p:spPr>
          <a:xfrm>
            <a:off x="765972" y="1885217"/>
            <a:ext cx="1847850" cy="4210050"/>
          </a:xfrm>
          <a:prstGeom prst="rect">
            <a:avLst/>
          </a:prstGeom>
        </p:spPr>
      </p:pic>
      <p:pic>
        <p:nvPicPr>
          <p:cNvPr id="12" name="Picture 11">
            <a:extLst>
              <a:ext uri="{FF2B5EF4-FFF2-40B4-BE49-F238E27FC236}">
                <a16:creationId xmlns:a16="http://schemas.microsoft.com/office/drawing/2014/main" id="{CA8D1A95-1351-4F44-B63C-121237958962}"/>
              </a:ext>
            </a:extLst>
          </p:cNvPr>
          <p:cNvPicPr>
            <a:picLocks noChangeAspect="1"/>
          </p:cNvPicPr>
          <p:nvPr/>
        </p:nvPicPr>
        <p:blipFill>
          <a:blip r:embed="rId6"/>
          <a:stretch>
            <a:fillRect/>
          </a:stretch>
        </p:blipFill>
        <p:spPr>
          <a:xfrm>
            <a:off x="9578178" y="1885217"/>
            <a:ext cx="1847850" cy="4210050"/>
          </a:xfrm>
          <a:prstGeom prst="rect">
            <a:avLst/>
          </a:prstGeom>
        </p:spPr>
      </p:pic>
    </p:spTree>
    <p:extLst>
      <p:ext uri="{BB962C8B-B14F-4D97-AF65-F5344CB8AC3E}">
        <p14:creationId xmlns:p14="http://schemas.microsoft.com/office/powerpoint/2010/main" val="590047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craping x2.6">
            <a:hlinkClick r:id="" action="ppaction://media"/>
            <a:extLst>
              <a:ext uri="{FF2B5EF4-FFF2-40B4-BE49-F238E27FC236}">
                <a16:creationId xmlns:a16="http://schemas.microsoft.com/office/drawing/2014/main" id="{1A0A04D1-C78B-4430-8BEE-D49CEB74945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15245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8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59E7E-4C29-41F2-84AC-59C5E653B533}"/>
              </a:ext>
            </a:extLst>
          </p:cNvPr>
          <p:cNvPicPr>
            <a:picLocks noChangeAspect="1"/>
          </p:cNvPicPr>
          <p:nvPr/>
        </p:nvPicPr>
        <p:blipFill>
          <a:blip r:embed="rId3"/>
          <a:stretch>
            <a:fillRect/>
          </a:stretch>
        </p:blipFill>
        <p:spPr>
          <a:xfrm>
            <a:off x="3607354" y="1885950"/>
            <a:ext cx="1847850" cy="4210050"/>
          </a:xfrm>
          <a:prstGeom prst="rect">
            <a:avLst/>
          </a:prstGeom>
        </p:spPr>
      </p:pic>
      <p:pic>
        <p:nvPicPr>
          <p:cNvPr id="10" name="Picture 9">
            <a:extLst>
              <a:ext uri="{FF2B5EF4-FFF2-40B4-BE49-F238E27FC236}">
                <a16:creationId xmlns:a16="http://schemas.microsoft.com/office/drawing/2014/main" id="{5E0F9DA6-2DAE-47EE-8823-D2DCB2521ECA}"/>
              </a:ext>
            </a:extLst>
          </p:cNvPr>
          <p:cNvPicPr>
            <a:picLocks noChangeAspect="1"/>
          </p:cNvPicPr>
          <p:nvPr/>
        </p:nvPicPr>
        <p:blipFill>
          <a:blip r:embed="rId4"/>
          <a:stretch>
            <a:fillRect/>
          </a:stretch>
        </p:blipFill>
        <p:spPr>
          <a:xfrm>
            <a:off x="6592766" y="1885950"/>
            <a:ext cx="1847850" cy="4210050"/>
          </a:xfrm>
          <a:prstGeom prst="rect">
            <a:avLst/>
          </a:prstGeom>
        </p:spPr>
      </p:pic>
      <p:sp>
        <p:nvSpPr>
          <p:cNvPr id="2" name="TextBox 1">
            <a:extLst>
              <a:ext uri="{FF2B5EF4-FFF2-40B4-BE49-F238E27FC236}">
                <a16:creationId xmlns:a16="http://schemas.microsoft.com/office/drawing/2014/main" id="{8D41D1FC-675B-4141-9493-C7EA3FA9FBA3}"/>
              </a:ext>
            </a:extLst>
          </p:cNvPr>
          <p:cNvSpPr txBox="1"/>
          <p:nvPr/>
        </p:nvSpPr>
        <p:spPr>
          <a:xfrm>
            <a:off x="0" y="-20427"/>
            <a:ext cx="12192000" cy="369332"/>
          </a:xfrm>
          <a:prstGeom prst="rect">
            <a:avLst/>
          </a:prstGeom>
          <a:solidFill>
            <a:srgbClr val="449DDC"/>
          </a:solidFill>
        </p:spPr>
        <p:txBody>
          <a:bodyPr wrap="square">
            <a:spAutoFit/>
          </a:bodyPr>
          <a:lstStyle/>
          <a:p>
            <a:pPr algn="ctr"/>
            <a:r>
              <a:rPr lang="en-US" b="1" dirty="0">
                <a:solidFill>
                  <a:schemeClr val="bg1"/>
                </a:solidFill>
              </a:rPr>
              <a:t>Lower Star Rating on Above Average Review Frequency Day – Larger Apps</a:t>
            </a:r>
          </a:p>
        </p:txBody>
      </p:sp>
      <p:sp>
        <p:nvSpPr>
          <p:cNvPr id="4" name="TextBox 3">
            <a:extLst>
              <a:ext uri="{FF2B5EF4-FFF2-40B4-BE49-F238E27FC236}">
                <a16:creationId xmlns:a16="http://schemas.microsoft.com/office/drawing/2014/main" id="{535C37BD-3DD4-4599-A2A9-5F18639D337F}"/>
              </a:ext>
            </a:extLst>
          </p:cNvPr>
          <p:cNvSpPr txBox="1"/>
          <p:nvPr/>
        </p:nvSpPr>
        <p:spPr>
          <a:xfrm>
            <a:off x="765972" y="958361"/>
            <a:ext cx="1847850" cy="461665"/>
          </a:xfrm>
          <a:prstGeom prst="rect">
            <a:avLst/>
          </a:prstGeom>
          <a:noFill/>
          <a:ln w="28575">
            <a:solidFill>
              <a:schemeClr val="accent5">
                <a:lumMod val="60000"/>
                <a:lumOff val="40000"/>
              </a:schemeClr>
            </a:solidFill>
          </a:ln>
        </p:spPr>
        <p:txBody>
          <a:bodyPr wrap="square" rtlCol="0">
            <a:spAutoFit/>
          </a:bodyPr>
          <a:lstStyle/>
          <a:p>
            <a:r>
              <a:rPr lang="en-US" sz="1200" dirty="0"/>
              <a:t>Average number of daily reviews: </a:t>
            </a:r>
            <a:r>
              <a:rPr lang="hr-HR" sz="1200" b="1" dirty="0"/>
              <a:t>24,7</a:t>
            </a:r>
            <a:endParaRPr lang="en-US" sz="1200" b="1" dirty="0"/>
          </a:p>
        </p:txBody>
      </p:sp>
      <p:sp>
        <p:nvSpPr>
          <p:cNvPr id="5" name="TextBox 4">
            <a:extLst>
              <a:ext uri="{FF2B5EF4-FFF2-40B4-BE49-F238E27FC236}">
                <a16:creationId xmlns:a16="http://schemas.microsoft.com/office/drawing/2014/main" id="{76ADBB72-0E57-4C69-868A-751C9B9B9446}"/>
              </a:ext>
            </a:extLst>
          </p:cNvPr>
          <p:cNvSpPr txBox="1"/>
          <p:nvPr/>
        </p:nvSpPr>
        <p:spPr>
          <a:xfrm>
            <a:off x="3607354" y="958360"/>
            <a:ext cx="1847850" cy="461665"/>
          </a:xfrm>
          <a:prstGeom prst="rect">
            <a:avLst/>
          </a:prstGeom>
          <a:noFill/>
          <a:ln w="28575">
            <a:solidFill>
              <a:srgbClr val="A9D08E"/>
            </a:solidFill>
          </a:ln>
        </p:spPr>
        <p:txBody>
          <a:bodyPr wrap="square" rtlCol="0">
            <a:spAutoFit/>
          </a:bodyPr>
          <a:lstStyle/>
          <a:p>
            <a:r>
              <a:rPr lang="en-US" sz="1200" dirty="0"/>
              <a:t>Average number of daily reviews: </a:t>
            </a:r>
            <a:r>
              <a:rPr lang="hr-HR" sz="1200" b="1" dirty="0"/>
              <a:t>22,2</a:t>
            </a:r>
            <a:endParaRPr lang="en-US" sz="1200" b="1" dirty="0"/>
          </a:p>
        </p:txBody>
      </p:sp>
      <p:sp>
        <p:nvSpPr>
          <p:cNvPr id="9" name="TextBox 8">
            <a:extLst>
              <a:ext uri="{FF2B5EF4-FFF2-40B4-BE49-F238E27FC236}">
                <a16:creationId xmlns:a16="http://schemas.microsoft.com/office/drawing/2014/main" id="{14B7D672-181F-40F9-8194-BB2E435E96C7}"/>
              </a:ext>
            </a:extLst>
          </p:cNvPr>
          <p:cNvSpPr txBox="1"/>
          <p:nvPr/>
        </p:nvSpPr>
        <p:spPr>
          <a:xfrm>
            <a:off x="6592766" y="958360"/>
            <a:ext cx="1847850" cy="461665"/>
          </a:xfrm>
          <a:prstGeom prst="rect">
            <a:avLst/>
          </a:prstGeom>
          <a:noFill/>
          <a:ln w="28575">
            <a:solidFill>
              <a:srgbClr val="F4B084"/>
            </a:solidFill>
          </a:ln>
        </p:spPr>
        <p:txBody>
          <a:bodyPr wrap="square" rtlCol="0">
            <a:spAutoFit/>
          </a:bodyPr>
          <a:lstStyle/>
          <a:p>
            <a:r>
              <a:rPr lang="en-US" sz="1200" dirty="0"/>
              <a:t>Average number of daily reviews: </a:t>
            </a:r>
            <a:r>
              <a:rPr lang="hr-HR" sz="1200" b="1" dirty="0"/>
              <a:t>47,3</a:t>
            </a:r>
            <a:endParaRPr lang="en-US" sz="1200" b="1" dirty="0"/>
          </a:p>
        </p:txBody>
      </p:sp>
      <p:sp>
        <p:nvSpPr>
          <p:cNvPr id="15" name="TextBox 14">
            <a:extLst>
              <a:ext uri="{FF2B5EF4-FFF2-40B4-BE49-F238E27FC236}">
                <a16:creationId xmlns:a16="http://schemas.microsoft.com/office/drawing/2014/main" id="{2EDF5F27-83FA-4EF2-8FFE-73F2F0B10A1F}"/>
              </a:ext>
            </a:extLst>
          </p:cNvPr>
          <p:cNvSpPr txBox="1"/>
          <p:nvPr/>
        </p:nvSpPr>
        <p:spPr>
          <a:xfrm>
            <a:off x="9578178" y="958359"/>
            <a:ext cx="1847850" cy="461665"/>
          </a:xfrm>
          <a:prstGeom prst="rect">
            <a:avLst/>
          </a:prstGeom>
          <a:noFill/>
          <a:ln w="28575">
            <a:solidFill>
              <a:schemeClr val="accent4">
                <a:lumMod val="60000"/>
                <a:lumOff val="40000"/>
              </a:schemeClr>
            </a:solidFill>
          </a:ln>
        </p:spPr>
        <p:txBody>
          <a:bodyPr wrap="square" rtlCol="0">
            <a:spAutoFit/>
          </a:bodyPr>
          <a:lstStyle/>
          <a:p>
            <a:r>
              <a:rPr lang="en-US" sz="1200" dirty="0"/>
              <a:t>Average number of daily reviews: </a:t>
            </a:r>
            <a:r>
              <a:rPr lang="hr-HR" sz="1200" b="1" dirty="0"/>
              <a:t>14,8</a:t>
            </a:r>
            <a:endParaRPr lang="en-US" sz="1200" b="1" dirty="0"/>
          </a:p>
        </p:txBody>
      </p:sp>
      <p:pic>
        <p:nvPicPr>
          <p:cNvPr id="8" name="Picture 7">
            <a:extLst>
              <a:ext uri="{FF2B5EF4-FFF2-40B4-BE49-F238E27FC236}">
                <a16:creationId xmlns:a16="http://schemas.microsoft.com/office/drawing/2014/main" id="{1E601ACA-8169-4C0D-8C0D-9D1A5BF8C782}"/>
              </a:ext>
            </a:extLst>
          </p:cNvPr>
          <p:cNvPicPr>
            <a:picLocks noChangeAspect="1"/>
          </p:cNvPicPr>
          <p:nvPr/>
        </p:nvPicPr>
        <p:blipFill>
          <a:blip r:embed="rId5"/>
          <a:stretch>
            <a:fillRect/>
          </a:stretch>
        </p:blipFill>
        <p:spPr>
          <a:xfrm>
            <a:off x="765972" y="1885950"/>
            <a:ext cx="1847850" cy="4210050"/>
          </a:xfrm>
          <a:prstGeom prst="rect">
            <a:avLst/>
          </a:prstGeom>
        </p:spPr>
      </p:pic>
      <p:pic>
        <p:nvPicPr>
          <p:cNvPr id="12" name="Picture 11">
            <a:extLst>
              <a:ext uri="{FF2B5EF4-FFF2-40B4-BE49-F238E27FC236}">
                <a16:creationId xmlns:a16="http://schemas.microsoft.com/office/drawing/2014/main" id="{D35AEF7B-94FD-4FD8-BB0E-4CA35475D2EE}"/>
              </a:ext>
            </a:extLst>
          </p:cNvPr>
          <p:cNvPicPr>
            <a:picLocks noChangeAspect="1"/>
          </p:cNvPicPr>
          <p:nvPr/>
        </p:nvPicPr>
        <p:blipFill>
          <a:blip r:embed="rId6"/>
          <a:stretch>
            <a:fillRect/>
          </a:stretch>
        </p:blipFill>
        <p:spPr>
          <a:xfrm>
            <a:off x="9578178" y="1885950"/>
            <a:ext cx="1847850" cy="4210050"/>
          </a:xfrm>
          <a:prstGeom prst="rect">
            <a:avLst/>
          </a:prstGeom>
        </p:spPr>
      </p:pic>
    </p:spTree>
    <p:extLst>
      <p:ext uri="{BB962C8B-B14F-4D97-AF65-F5344CB8AC3E}">
        <p14:creationId xmlns:p14="http://schemas.microsoft.com/office/powerpoint/2010/main" val="24133511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C8CD6DA0-831B-403F-8221-D035A490BE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96735"/>
            <a:ext cx="6126480" cy="3161265"/>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5C9EBC3F-3FCD-4B23-AECC-F67CDA87C7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5520" y="3696734"/>
            <a:ext cx="6126480" cy="3161265"/>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67DB69BD-3B79-4F58-9896-1CC314B0A7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35468"/>
            <a:ext cx="6126480" cy="3161265"/>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1275FA28-6591-4BB6-9FA3-A3F5BFA650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65520" y="535468"/>
            <a:ext cx="6126480" cy="3161265"/>
          </a:xfrm>
          <a:prstGeom prst="rect">
            <a:avLst/>
          </a:prstGeom>
        </p:spPr>
      </p:pic>
      <p:sp>
        <p:nvSpPr>
          <p:cNvPr id="2" name="TextBox 1">
            <a:extLst>
              <a:ext uri="{FF2B5EF4-FFF2-40B4-BE49-F238E27FC236}">
                <a16:creationId xmlns:a16="http://schemas.microsoft.com/office/drawing/2014/main" id="{25DD99F2-8E26-46C0-AB72-13ADD3F0C1DF}"/>
              </a:ext>
            </a:extLst>
          </p:cNvPr>
          <p:cNvSpPr txBox="1"/>
          <p:nvPr/>
        </p:nvSpPr>
        <p:spPr>
          <a:xfrm>
            <a:off x="0" y="-20427"/>
            <a:ext cx="12192000" cy="369332"/>
          </a:xfrm>
          <a:prstGeom prst="rect">
            <a:avLst/>
          </a:prstGeom>
          <a:solidFill>
            <a:srgbClr val="449DDC"/>
          </a:solidFill>
        </p:spPr>
        <p:txBody>
          <a:bodyPr wrap="square">
            <a:spAutoFit/>
          </a:bodyPr>
          <a:lstStyle/>
          <a:p>
            <a:pPr algn="ctr"/>
            <a:r>
              <a:rPr lang="en-US" b="1" dirty="0">
                <a:solidFill>
                  <a:schemeClr val="bg1"/>
                </a:solidFill>
              </a:rPr>
              <a:t>Word Frequency by Sentiment – Smaller Apps</a:t>
            </a:r>
          </a:p>
        </p:txBody>
      </p:sp>
    </p:spTree>
    <p:extLst>
      <p:ext uri="{BB962C8B-B14F-4D97-AF65-F5344CB8AC3E}">
        <p14:creationId xmlns:p14="http://schemas.microsoft.com/office/powerpoint/2010/main" val="3427789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7AC300D9-782C-4347-A87D-22F187F5DC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5438"/>
            <a:ext cx="6126480" cy="3161295"/>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7DE4D335-8970-4CA7-A9E8-26CD29E97F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5520" y="535436"/>
            <a:ext cx="6126480" cy="3161295"/>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94C42191-11A2-4755-B1D4-9A6CBAB0BA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696731"/>
            <a:ext cx="6126480" cy="3161295"/>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0E3E4FA9-A67C-4AA4-8633-B128E23A7C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65520" y="3696730"/>
            <a:ext cx="6126480" cy="3161295"/>
          </a:xfrm>
          <a:prstGeom prst="rect">
            <a:avLst/>
          </a:prstGeom>
        </p:spPr>
      </p:pic>
      <p:sp>
        <p:nvSpPr>
          <p:cNvPr id="2" name="TextBox 1">
            <a:extLst>
              <a:ext uri="{FF2B5EF4-FFF2-40B4-BE49-F238E27FC236}">
                <a16:creationId xmlns:a16="http://schemas.microsoft.com/office/drawing/2014/main" id="{918721D0-F470-42E6-BA70-B130392B2420}"/>
              </a:ext>
            </a:extLst>
          </p:cNvPr>
          <p:cNvSpPr txBox="1"/>
          <p:nvPr/>
        </p:nvSpPr>
        <p:spPr>
          <a:xfrm>
            <a:off x="0" y="-20427"/>
            <a:ext cx="12192000" cy="369332"/>
          </a:xfrm>
          <a:prstGeom prst="rect">
            <a:avLst/>
          </a:prstGeom>
          <a:solidFill>
            <a:srgbClr val="449DDC"/>
          </a:solidFill>
        </p:spPr>
        <p:txBody>
          <a:bodyPr wrap="square">
            <a:spAutoFit/>
          </a:bodyPr>
          <a:lstStyle/>
          <a:p>
            <a:pPr algn="ctr"/>
            <a:r>
              <a:rPr lang="en-US" b="1" dirty="0">
                <a:solidFill>
                  <a:schemeClr val="bg1"/>
                </a:solidFill>
              </a:rPr>
              <a:t>Word Frequency by Sentiment – Larger Apps</a:t>
            </a:r>
          </a:p>
        </p:txBody>
      </p:sp>
    </p:spTree>
    <p:extLst>
      <p:ext uri="{BB962C8B-B14F-4D97-AF65-F5344CB8AC3E}">
        <p14:creationId xmlns:p14="http://schemas.microsoft.com/office/powerpoint/2010/main" val="38506495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88CFCB8-7583-48AE-A567-70CA7647AB1F}"/>
              </a:ext>
            </a:extLst>
          </p:cNvPr>
          <p:cNvPicPr>
            <a:picLocks noChangeAspect="1"/>
          </p:cNvPicPr>
          <p:nvPr/>
        </p:nvPicPr>
        <p:blipFill>
          <a:blip r:embed="rId3"/>
          <a:stretch>
            <a:fillRect/>
          </a:stretch>
        </p:blipFill>
        <p:spPr>
          <a:xfrm>
            <a:off x="6664223" y="892292"/>
            <a:ext cx="3343275" cy="2305050"/>
          </a:xfrm>
          <a:prstGeom prst="rect">
            <a:avLst/>
          </a:prstGeom>
        </p:spPr>
      </p:pic>
      <p:pic>
        <p:nvPicPr>
          <p:cNvPr id="11" name="Picture 10">
            <a:extLst>
              <a:ext uri="{FF2B5EF4-FFF2-40B4-BE49-F238E27FC236}">
                <a16:creationId xmlns:a16="http://schemas.microsoft.com/office/drawing/2014/main" id="{EB4F2BBC-67D9-4A9A-935A-ACE817BC482F}"/>
              </a:ext>
            </a:extLst>
          </p:cNvPr>
          <p:cNvPicPr>
            <a:picLocks noChangeAspect="1"/>
          </p:cNvPicPr>
          <p:nvPr/>
        </p:nvPicPr>
        <p:blipFill>
          <a:blip r:embed="rId4"/>
          <a:stretch>
            <a:fillRect/>
          </a:stretch>
        </p:blipFill>
        <p:spPr>
          <a:xfrm>
            <a:off x="679677" y="3660658"/>
            <a:ext cx="3343275" cy="2305050"/>
          </a:xfrm>
          <a:prstGeom prst="rect">
            <a:avLst/>
          </a:prstGeom>
        </p:spPr>
      </p:pic>
      <p:sp>
        <p:nvSpPr>
          <p:cNvPr id="2" name="TextBox 1">
            <a:extLst>
              <a:ext uri="{FF2B5EF4-FFF2-40B4-BE49-F238E27FC236}">
                <a16:creationId xmlns:a16="http://schemas.microsoft.com/office/drawing/2014/main" id="{F07958F4-5203-499A-A0F5-E9A0AF747107}"/>
              </a:ext>
            </a:extLst>
          </p:cNvPr>
          <p:cNvSpPr txBox="1"/>
          <p:nvPr/>
        </p:nvSpPr>
        <p:spPr>
          <a:xfrm>
            <a:off x="0" y="0"/>
            <a:ext cx="12192000" cy="369332"/>
          </a:xfrm>
          <a:prstGeom prst="rect">
            <a:avLst/>
          </a:prstGeom>
          <a:solidFill>
            <a:srgbClr val="449DDC"/>
          </a:solidFill>
        </p:spPr>
        <p:txBody>
          <a:bodyPr wrap="square">
            <a:spAutoFit/>
          </a:bodyPr>
          <a:lstStyle/>
          <a:p>
            <a:pPr algn="ctr"/>
            <a:r>
              <a:rPr lang="en-US" b="1" dirty="0">
                <a:solidFill>
                  <a:schemeClr val="bg1"/>
                </a:solidFill>
              </a:rPr>
              <a:t>Bigrams – Smaller Apps</a:t>
            </a:r>
          </a:p>
        </p:txBody>
      </p:sp>
      <p:pic>
        <p:nvPicPr>
          <p:cNvPr id="7" name="Picture 6">
            <a:extLst>
              <a:ext uri="{FF2B5EF4-FFF2-40B4-BE49-F238E27FC236}">
                <a16:creationId xmlns:a16="http://schemas.microsoft.com/office/drawing/2014/main" id="{5D0DF573-F47A-4036-B091-05A659C46D72}"/>
              </a:ext>
            </a:extLst>
          </p:cNvPr>
          <p:cNvPicPr>
            <a:picLocks noChangeAspect="1"/>
          </p:cNvPicPr>
          <p:nvPr/>
        </p:nvPicPr>
        <p:blipFill>
          <a:blip r:embed="rId5"/>
          <a:stretch>
            <a:fillRect/>
          </a:stretch>
        </p:blipFill>
        <p:spPr>
          <a:xfrm>
            <a:off x="679677" y="892292"/>
            <a:ext cx="3343275" cy="2305050"/>
          </a:xfrm>
          <a:prstGeom prst="rect">
            <a:avLst/>
          </a:prstGeom>
        </p:spPr>
      </p:pic>
      <p:pic>
        <p:nvPicPr>
          <p:cNvPr id="10" name="Picture 9">
            <a:extLst>
              <a:ext uri="{FF2B5EF4-FFF2-40B4-BE49-F238E27FC236}">
                <a16:creationId xmlns:a16="http://schemas.microsoft.com/office/drawing/2014/main" id="{90668CC6-DA13-45D2-BC99-DCDBD52CBD58}"/>
              </a:ext>
            </a:extLst>
          </p:cNvPr>
          <p:cNvPicPr>
            <a:picLocks noChangeAspect="1"/>
          </p:cNvPicPr>
          <p:nvPr/>
        </p:nvPicPr>
        <p:blipFill>
          <a:blip r:embed="rId6"/>
          <a:stretch>
            <a:fillRect/>
          </a:stretch>
        </p:blipFill>
        <p:spPr>
          <a:xfrm>
            <a:off x="6664223" y="3660658"/>
            <a:ext cx="3343275" cy="2305050"/>
          </a:xfrm>
          <a:prstGeom prst="rect">
            <a:avLst/>
          </a:prstGeom>
        </p:spPr>
      </p:pic>
    </p:spTree>
    <p:extLst>
      <p:ext uri="{BB962C8B-B14F-4D97-AF65-F5344CB8AC3E}">
        <p14:creationId xmlns:p14="http://schemas.microsoft.com/office/powerpoint/2010/main" val="14849802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E51DC47-AD98-4E04-B4D9-2DBCF152444B}"/>
              </a:ext>
            </a:extLst>
          </p:cNvPr>
          <p:cNvPicPr>
            <a:picLocks noChangeAspect="1"/>
          </p:cNvPicPr>
          <p:nvPr/>
        </p:nvPicPr>
        <p:blipFill>
          <a:blip r:embed="rId3"/>
          <a:stretch>
            <a:fillRect/>
          </a:stretch>
        </p:blipFill>
        <p:spPr>
          <a:xfrm>
            <a:off x="6757850" y="892292"/>
            <a:ext cx="3343275" cy="2305050"/>
          </a:xfrm>
          <a:prstGeom prst="rect">
            <a:avLst/>
          </a:prstGeom>
        </p:spPr>
      </p:pic>
      <p:pic>
        <p:nvPicPr>
          <p:cNvPr id="9" name="Picture 8">
            <a:extLst>
              <a:ext uri="{FF2B5EF4-FFF2-40B4-BE49-F238E27FC236}">
                <a16:creationId xmlns:a16="http://schemas.microsoft.com/office/drawing/2014/main" id="{23BE7C2A-B7E5-46E3-9981-DDB4C4AA8954}"/>
              </a:ext>
            </a:extLst>
          </p:cNvPr>
          <p:cNvPicPr>
            <a:picLocks noChangeAspect="1"/>
          </p:cNvPicPr>
          <p:nvPr/>
        </p:nvPicPr>
        <p:blipFill>
          <a:blip r:embed="rId4"/>
          <a:stretch>
            <a:fillRect/>
          </a:stretch>
        </p:blipFill>
        <p:spPr>
          <a:xfrm>
            <a:off x="615759" y="3739515"/>
            <a:ext cx="3343275" cy="2305050"/>
          </a:xfrm>
          <a:prstGeom prst="rect">
            <a:avLst/>
          </a:prstGeom>
        </p:spPr>
      </p:pic>
      <p:sp>
        <p:nvSpPr>
          <p:cNvPr id="2" name="TextBox 1">
            <a:extLst>
              <a:ext uri="{FF2B5EF4-FFF2-40B4-BE49-F238E27FC236}">
                <a16:creationId xmlns:a16="http://schemas.microsoft.com/office/drawing/2014/main" id="{DA7FB616-48D9-43BE-B2DE-95F76A4B8F4D}"/>
              </a:ext>
            </a:extLst>
          </p:cNvPr>
          <p:cNvSpPr txBox="1"/>
          <p:nvPr/>
        </p:nvSpPr>
        <p:spPr>
          <a:xfrm>
            <a:off x="0" y="-20427"/>
            <a:ext cx="12192000" cy="369332"/>
          </a:xfrm>
          <a:prstGeom prst="rect">
            <a:avLst/>
          </a:prstGeom>
          <a:solidFill>
            <a:srgbClr val="449DDC"/>
          </a:solidFill>
        </p:spPr>
        <p:txBody>
          <a:bodyPr wrap="square">
            <a:spAutoFit/>
          </a:bodyPr>
          <a:lstStyle/>
          <a:p>
            <a:pPr algn="ctr"/>
            <a:r>
              <a:rPr lang="en-US" b="1" dirty="0">
                <a:solidFill>
                  <a:schemeClr val="bg1"/>
                </a:solidFill>
              </a:rPr>
              <a:t>Bigrams – Larger Apps</a:t>
            </a:r>
          </a:p>
        </p:txBody>
      </p:sp>
      <p:pic>
        <p:nvPicPr>
          <p:cNvPr id="5" name="Picture 4">
            <a:extLst>
              <a:ext uri="{FF2B5EF4-FFF2-40B4-BE49-F238E27FC236}">
                <a16:creationId xmlns:a16="http://schemas.microsoft.com/office/drawing/2014/main" id="{5A3A8249-2C24-4C0F-89D0-8CB324E49D56}"/>
              </a:ext>
            </a:extLst>
          </p:cNvPr>
          <p:cNvPicPr>
            <a:picLocks noChangeAspect="1"/>
          </p:cNvPicPr>
          <p:nvPr/>
        </p:nvPicPr>
        <p:blipFill>
          <a:blip r:embed="rId5"/>
          <a:stretch>
            <a:fillRect/>
          </a:stretch>
        </p:blipFill>
        <p:spPr>
          <a:xfrm>
            <a:off x="615759" y="891685"/>
            <a:ext cx="3343275" cy="2305050"/>
          </a:xfrm>
          <a:prstGeom prst="rect">
            <a:avLst/>
          </a:prstGeom>
        </p:spPr>
      </p:pic>
      <p:pic>
        <p:nvPicPr>
          <p:cNvPr id="8" name="Picture 7">
            <a:extLst>
              <a:ext uri="{FF2B5EF4-FFF2-40B4-BE49-F238E27FC236}">
                <a16:creationId xmlns:a16="http://schemas.microsoft.com/office/drawing/2014/main" id="{9816370B-745D-4AE8-8281-9699D8B44627}"/>
              </a:ext>
            </a:extLst>
          </p:cNvPr>
          <p:cNvPicPr>
            <a:picLocks noChangeAspect="1"/>
          </p:cNvPicPr>
          <p:nvPr/>
        </p:nvPicPr>
        <p:blipFill>
          <a:blip r:embed="rId6"/>
          <a:stretch>
            <a:fillRect/>
          </a:stretch>
        </p:blipFill>
        <p:spPr>
          <a:xfrm>
            <a:off x="6757850" y="3739515"/>
            <a:ext cx="3343275" cy="2305050"/>
          </a:xfrm>
          <a:prstGeom prst="rect">
            <a:avLst/>
          </a:prstGeom>
        </p:spPr>
      </p:pic>
    </p:spTree>
    <p:extLst>
      <p:ext uri="{BB962C8B-B14F-4D97-AF65-F5344CB8AC3E}">
        <p14:creationId xmlns:p14="http://schemas.microsoft.com/office/powerpoint/2010/main" val="13832716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7607DA-8C1C-4356-A601-6FD551EA8AF0}"/>
              </a:ext>
            </a:extLst>
          </p:cNvPr>
          <p:cNvSpPr txBox="1"/>
          <p:nvPr/>
        </p:nvSpPr>
        <p:spPr>
          <a:xfrm>
            <a:off x="707571" y="792064"/>
            <a:ext cx="2864498" cy="369332"/>
          </a:xfrm>
          <a:prstGeom prst="rect">
            <a:avLst/>
          </a:prstGeom>
          <a:noFill/>
        </p:spPr>
        <p:txBody>
          <a:bodyPr wrap="square" rtlCol="0">
            <a:spAutoFit/>
          </a:bodyPr>
          <a:lstStyle/>
          <a:p>
            <a:r>
              <a:rPr lang="hr-HR" dirty="0"/>
              <a:t>Genius Maps</a:t>
            </a:r>
            <a:endParaRPr lang="en-US" dirty="0"/>
          </a:p>
        </p:txBody>
      </p:sp>
      <p:sp>
        <p:nvSpPr>
          <p:cNvPr id="6" name="Rectangle 5">
            <a:extLst>
              <a:ext uri="{FF2B5EF4-FFF2-40B4-BE49-F238E27FC236}">
                <a16:creationId xmlns:a16="http://schemas.microsoft.com/office/drawing/2014/main" id="{22165FDE-C3A1-4C0A-BF85-B5630D78F2D4}"/>
              </a:ext>
            </a:extLst>
          </p:cNvPr>
          <p:cNvSpPr/>
          <p:nvPr/>
        </p:nvSpPr>
        <p:spPr>
          <a:xfrm>
            <a:off x="6095999" y="792064"/>
            <a:ext cx="980397" cy="369332"/>
          </a:xfrm>
          <a:prstGeom prst="rect">
            <a:avLst/>
          </a:prstGeom>
        </p:spPr>
        <p:txBody>
          <a:bodyPr wrap="none">
            <a:spAutoFit/>
          </a:bodyPr>
          <a:lstStyle/>
          <a:p>
            <a:r>
              <a:rPr lang="hr-HR" dirty="0"/>
              <a:t>TomTom</a:t>
            </a:r>
            <a:endParaRPr lang="en-US" dirty="0"/>
          </a:p>
        </p:txBody>
      </p:sp>
      <p:sp>
        <p:nvSpPr>
          <p:cNvPr id="8" name="Rectangle 7">
            <a:extLst>
              <a:ext uri="{FF2B5EF4-FFF2-40B4-BE49-F238E27FC236}">
                <a16:creationId xmlns:a16="http://schemas.microsoft.com/office/drawing/2014/main" id="{8DBCD9FC-597A-4811-925C-F1C88A992D4A}"/>
              </a:ext>
            </a:extLst>
          </p:cNvPr>
          <p:cNvSpPr/>
          <p:nvPr/>
        </p:nvSpPr>
        <p:spPr>
          <a:xfrm>
            <a:off x="707571" y="4169620"/>
            <a:ext cx="853119" cy="369332"/>
          </a:xfrm>
          <a:prstGeom prst="rect">
            <a:avLst/>
          </a:prstGeom>
        </p:spPr>
        <p:txBody>
          <a:bodyPr wrap="none">
            <a:spAutoFit/>
          </a:bodyPr>
          <a:lstStyle/>
          <a:p>
            <a:r>
              <a:rPr lang="hr-HR" dirty="0"/>
              <a:t>CoPilot</a:t>
            </a:r>
          </a:p>
        </p:txBody>
      </p:sp>
      <p:sp>
        <p:nvSpPr>
          <p:cNvPr id="9" name="Rectangle 8">
            <a:extLst>
              <a:ext uri="{FF2B5EF4-FFF2-40B4-BE49-F238E27FC236}">
                <a16:creationId xmlns:a16="http://schemas.microsoft.com/office/drawing/2014/main" id="{5ED39F2D-01D5-441E-9250-85CCD09F8B60}"/>
              </a:ext>
            </a:extLst>
          </p:cNvPr>
          <p:cNvSpPr/>
          <p:nvPr/>
        </p:nvSpPr>
        <p:spPr>
          <a:xfrm>
            <a:off x="6168776" y="4169620"/>
            <a:ext cx="834844" cy="369332"/>
          </a:xfrm>
          <a:prstGeom prst="rect">
            <a:avLst/>
          </a:prstGeom>
        </p:spPr>
        <p:txBody>
          <a:bodyPr wrap="none">
            <a:spAutoFit/>
          </a:bodyPr>
          <a:lstStyle/>
          <a:p>
            <a:r>
              <a:rPr lang="hr-HR"/>
              <a:t>Navmii</a:t>
            </a:r>
            <a:endParaRPr lang="en-US" dirty="0"/>
          </a:p>
        </p:txBody>
      </p:sp>
      <p:pic>
        <p:nvPicPr>
          <p:cNvPr id="1032" name="Picture 8">
            <a:extLst>
              <a:ext uri="{FF2B5EF4-FFF2-40B4-BE49-F238E27FC236}">
                <a16:creationId xmlns:a16="http://schemas.microsoft.com/office/drawing/2014/main" id="{809C2B33-153F-45C3-8E0C-681BA7E750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775" y="4538952"/>
            <a:ext cx="35433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32325FCE-2A5D-4649-A701-4F178D3D5F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273" y="4538952"/>
            <a:ext cx="3543300" cy="2362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1B1F13E-E857-4C14-A759-58723409FF39}"/>
              </a:ext>
            </a:extLst>
          </p:cNvPr>
          <p:cNvSpPr txBox="1"/>
          <p:nvPr/>
        </p:nvSpPr>
        <p:spPr>
          <a:xfrm>
            <a:off x="0" y="0"/>
            <a:ext cx="12192000" cy="369332"/>
          </a:xfrm>
          <a:prstGeom prst="rect">
            <a:avLst/>
          </a:prstGeom>
          <a:solidFill>
            <a:srgbClr val="449DDC"/>
          </a:solidFill>
        </p:spPr>
        <p:txBody>
          <a:bodyPr wrap="square">
            <a:spAutoFit/>
          </a:bodyPr>
          <a:lstStyle/>
          <a:p>
            <a:pPr algn="ctr"/>
            <a:r>
              <a:rPr lang="en-US" b="1" dirty="0">
                <a:solidFill>
                  <a:schemeClr val="bg1"/>
                </a:solidFill>
              </a:rPr>
              <a:t>Thumbs &amp; Stars – Smaller Apps</a:t>
            </a:r>
          </a:p>
        </p:txBody>
      </p:sp>
      <p:pic>
        <p:nvPicPr>
          <p:cNvPr id="14" name="Picture 6">
            <a:extLst>
              <a:ext uri="{FF2B5EF4-FFF2-40B4-BE49-F238E27FC236}">
                <a16:creationId xmlns:a16="http://schemas.microsoft.com/office/drawing/2014/main" id="{AD7ABF18-A360-46CF-B4E2-9D073290FC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5999" y="1214676"/>
            <a:ext cx="3758379" cy="247893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CB905243-2EC7-4F46-A469-86195E4432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2774" y="1273041"/>
            <a:ext cx="35433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10493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C166FB9-6B65-4F0A-BC9C-B76C8E599C27}"/>
              </a:ext>
            </a:extLst>
          </p:cNvPr>
          <p:cNvSpPr/>
          <p:nvPr/>
        </p:nvSpPr>
        <p:spPr>
          <a:xfrm>
            <a:off x="785948" y="4198183"/>
            <a:ext cx="1181879" cy="369332"/>
          </a:xfrm>
          <a:prstGeom prst="rect">
            <a:avLst/>
          </a:prstGeom>
        </p:spPr>
        <p:txBody>
          <a:bodyPr wrap="square">
            <a:spAutoFit/>
          </a:bodyPr>
          <a:lstStyle/>
          <a:p>
            <a:r>
              <a:rPr lang="hr-HR" dirty="0">
                <a:solidFill>
                  <a:srgbClr val="FF0000"/>
                </a:solidFill>
              </a:rPr>
              <a:t>Waze (3)</a:t>
            </a:r>
          </a:p>
        </p:txBody>
      </p:sp>
      <p:sp>
        <p:nvSpPr>
          <p:cNvPr id="13" name="Rectangle 12">
            <a:extLst>
              <a:ext uri="{FF2B5EF4-FFF2-40B4-BE49-F238E27FC236}">
                <a16:creationId xmlns:a16="http://schemas.microsoft.com/office/drawing/2014/main" id="{1F96D5F1-FEA6-416F-8584-F96C06AA9719}"/>
              </a:ext>
            </a:extLst>
          </p:cNvPr>
          <p:cNvSpPr/>
          <p:nvPr/>
        </p:nvSpPr>
        <p:spPr>
          <a:xfrm>
            <a:off x="6925487" y="4198183"/>
            <a:ext cx="1181879" cy="369332"/>
          </a:xfrm>
          <a:prstGeom prst="rect">
            <a:avLst/>
          </a:prstGeom>
        </p:spPr>
        <p:txBody>
          <a:bodyPr wrap="square">
            <a:spAutoFit/>
          </a:bodyPr>
          <a:lstStyle/>
          <a:p>
            <a:r>
              <a:rPr lang="hr-HR" dirty="0"/>
              <a:t>Here</a:t>
            </a:r>
          </a:p>
        </p:txBody>
      </p:sp>
      <p:pic>
        <p:nvPicPr>
          <p:cNvPr id="2050" name="Picture 2">
            <a:extLst>
              <a:ext uri="{FF2B5EF4-FFF2-40B4-BE49-F238E27FC236}">
                <a16:creationId xmlns:a16="http://schemas.microsoft.com/office/drawing/2014/main" id="{170A5016-C43D-4EB5-A61B-8D7DDF0F2F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571" y="1024248"/>
            <a:ext cx="35433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F686B34-B229-4956-9175-7C4EEE143D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9207" y="1019242"/>
            <a:ext cx="35433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25C71BD5-9AC3-4F28-BDF8-306A815E21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571" y="4495800"/>
            <a:ext cx="35433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15F12829-C7BA-40C7-980A-F162D9FD9B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9207" y="4495800"/>
            <a:ext cx="3543300" cy="2362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CFD7F40-5167-45B0-9FFD-B1074910633F}"/>
              </a:ext>
            </a:extLst>
          </p:cNvPr>
          <p:cNvSpPr txBox="1"/>
          <p:nvPr/>
        </p:nvSpPr>
        <p:spPr>
          <a:xfrm>
            <a:off x="0" y="0"/>
            <a:ext cx="12192000" cy="369332"/>
          </a:xfrm>
          <a:prstGeom prst="rect">
            <a:avLst/>
          </a:prstGeom>
          <a:solidFill>
            <a:srgbClr val="449DDC"/>
          </a:solidFill>
        </p:spPr>
        <p:txBody>
          <a:bodyPr wrap="square">
            <a:spAutoFit/>
          </a:bodyPr>
          <a:lstStyle/>
          <a:p>
            <a:pPr algn="ctr"/>
            <a:r>
              <a:rPr lang="en-US" b="1" dirty="0">
                <a:solidFill>
                  <a:schemeClr val="bg1"/>
                </a:solidFill>
              </a:rPr>
              <a:t>Thumbs &amp; Stars – Larger Apps</a:t>
            </a:r>
          </a:p>
        </p:txBody>
      </p:sp>
      <p:sp>
        <p:nvSpPr>
          <p:cNvPr id="15" name="Rectangle 14">
            <a:extLst>
              <a:ext uri="{FF2B5EF4-FFF2-40B4-BE49-F238E27FC236}">
                <a16:creationId xmlns:a16="http://schemas.microsoft.com/office/drawing/2014/main" id="{3298C673-1F13-40E1-9094-94514823A742}"/>
              </a:ext>
            </a:extLst>
          </p:cNvPr>
          <p:cNvSpPr/>
          <p:nvPr/>
        </p:nvSpPr>
        <p:spPr>
          <a:xfrm>
            <a:off x="785948" y="509621"/>
            <a:ext cx="901958" cy="369332"/>
          </a:xfrm>
          <a:prstGeom prst="rect">
            <a:avLst/>
          </a:prstGeom>
        </p:spPr>
        <p:txBody>
          <a:bodyPr wrap="square">
            <a:spAutoFit/>
          </a:bodyPr>
          <a:lstStyle/>
          <a:p>
            <a:r>
              <a:rPr lang="hr-HR" dirty="0"/>
              <a:t>Sygic</a:t>
            </a:r>
          </a:p>
        </p:txBody>
      </p:sp>
      <p:sp>
        <p:nvSpPr>
          <p:cNvPr id="16" name="Rectangle 15">
            <a:extLst>
              <a:ext uri="{FF2B5EF4-FFF2-40B4-BE49-F238E27FC236}">
                <a16:creationId xmlns:a16="http://schemas.microsoft.com/office/drawing/2014/main" id="{77431904-BA37-4C86-B809-4DA9282A7135}"/>
              </a:ext>
            </a:extLst>
          </p:cNvPr>
          <p:cNvSpPr/>
          <p:nvPr/>
        </p:nvSpPr>
        <p:spPr>
          <a:xfrm>
            <a:off x="6925487" y="509621"/>
            <a:ext cx="1181879" cy="369332"/>
          </a:xfrm>
          <a:prstGeom prst="rect">
            <a:avLst/>
          </a:prstGeom>
        </p:spPr>
        <p:txBody>
          <a:bodyPr wrap="square">
            <a:spAutoFit/>
          </a:bodyPr>
          <a:lstStyle/>
          <a:p>
            <a:r>
              <a:rPr lang="hr-HR" dirty="0"/>
              <a:t>Maps.me</a:t>
            </a:r>
          </a:p>
        </p:txBody>
      </p:sp>
    </p:spTree>
    <p:extLst>
      <p:ext uri="{BB962C8B-B14F-4D97-AF65-F5344CB8AC3E}">
        <p14:creationId xmlns:p14="http://schemas.microsoft.com/office/powerpoint/2010/main" val="31394783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close up of a logo&#10;&#10;Description automatically generated">
            <a:extLst>
              <a:ext uri="{FF2B5EF4-FFF2-40B4-BE49-F238E27FC236}">
                <a16:creationId xmlns:a16="http://schemas.microsoft.com/office/drawing/2014/main" id="{CC69ACEC-469A-4F18-A601-B9D09047EC35}"/>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44" r="44"/>
          <a:stretch>
            <a:fillRect/>
          </a:stretch>
        </p:blipFill>
        <p:spPr/>
      </p:pic>
      <p:pic>
        <p:nvPicPr>
          <p:cNvPr id="12" name="Picture Placeholder 11" descr="A screenshot of a cell phone&#10;&#10;Description automatically generated">
            <a:extLst>
              <a:ext uri="{FF2B5EF4-FFF2-40B4-BE49-F238E27FC236}">
                <a16:creationId xmlns:a16="http://schemas.microsoft.com/office/drawing/2014/main" id="{90058BBE-F2FB-4B6A-A966-22869308CEC8}"/>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535" r="535"/>
          <a:stretch>
            <a:fillRect/>
          </a:stretch>
        </p:blipFill>
        <p:spPr/>
      </p:pic>
      <p:pic>
        <p:nvPicPr>
          <p:cNvPr id="4" name="Picture Placeholder 3" descr="A screenshot of a cell phone&#10;&#10;Description automatically generated">
            <a:extLst>
              <a:ext uri="{FF2B5EF4-FFF2-40B4-BE49-F238E27FC236}">
                <a16:creationId xmlns:a16="http://schemas.microsoft.com/office/drawing/2014/main" id="{7CE8670B-78D1-4219-A35F-8B95974F60F2}"/>
              </a:ext>
            </a:extLst>
          </p:cNvPr>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l="535" r="535"/>
          <a:stretch>
            <a:fillRect/>
          </a:stretch>
        </p:blipFill>
        <p:spPr/>
      </p:pic>
      <p:pic>
        <p:nvPicPr>
          <p:cNvPr id="8" name="Picture Placeholder 7" descr="A screenshot of a cell phone&#10;&#10;Description automatically generated">
            <a:extLst>
              <a:ext uri="{FF2B5EF4-FFF2-40B4-BE49-F238E27FC236}">
                <a16:creationId xmlns:a16="http://schemas.microsoft.com/office/drawing/2014/main" id="{9AE70F9B-6292-47D4-9411-79372435112A}"/>
              </a:ext>
            </a:extLst>
          </p:cNvPr>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l="535" r="535"/>
          <a:stretch>
            <a:fillRect/>
          </a:stretch>
        </p:blipFill>
        <p:spPr/>
      </p:pic>
      <p:sp>
        <p:nvSpPr>
          <p:cNvPr id="2" name="TextBox 1">
            <a:extLst>
              <a:ext uri="{FF2B5EF4-FFF2-40B4-BE49-F238E27FC236}">
                <a16:creationId xmlns:a16="http://schemas.microsoft.com/office/drawing/2014/main" id="{660630FA-221C-44AA-9EE3-11C5C2B1D210}"/>
              </a:ext>
            </a:extLst>
          </p:cNvPr>
          <p:cNvSpPr txBox="1"/>
          <p:nvPr/>
        </p:nvSpPr>
        <p:spPr>
          <a:xfrm>
            <a:off x="0" y="-20427"/>
            <a:ext cx="12192000" cy="369332"/>
          </a:xfrm>
          <a:prstGeom prst="rect">
            <a:avLst/>
          </a:prstGeom>
          <a:solidFill>
            <a:srgbClr val="449DDC"/>
          </a:solidFill>
        </p:spPr>
        <p:txBody>
          <a:bodyPr wrap="square">
            <a:spAutoFit/>
          </a:bodyPr>
          <a:lstStyle/>
          <a:p>
            <a:pPr algn="ctr"/>
            <a:r>
              <a:rPr lang="en-US" b="1" dirty="0">
                <a:solidFill>
                  <a:schemeClr val="bg1"/>
                </a:solidFill>
              </a:rPr>
              <a:t>BSTS Review Frequency Prediction Model – Smaller Apps</a:t>
            </a:r>
          </a:p>
        </p:txBody>
      </p:sp>
    </p:spTree>
    <p:extLst>
      <p:ext uri="{BB962C8B-B14F-4D97-AF65-F5344CB8AC3E}">
        <p14:creationId xmlns:p14="http://schemas.microsoft.com/office/powerpoint/2010/main" val="4689942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descr="A close up of a map&#10;&#10;Description automatically generated">
            <a:extLst>
              <a:ext uri="{FF2B5EF4-FFF2-40B4-BE49-F238E27FC236}">
                <a16:creationId xmlns:a16="http://schemas.microsoft.com/office/drawing/2014/main" id="{DA8BEFF7-9031-4A74-9D37-AF00C2E8A205}"/>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44" r="44"/>
          <a:stretch>
            <a:fillRect/>
          </a:stretch>
        </p:blipFill>
        <p:spPr/>
      </p:pic>
      <p:pic>
        <p:nvPicPr>
          <p:cNvPr id="6" name="Picture Placeholder 5" descr="A screenshot of a cell phone&#10;&#10;Description automatically generated">
            <a:extLst>
              <a:ext uri="{FF2B5EF4-FFF2-40B4-BE49-F238E27FC236}">
                <a16:creationId xmlns:a16="http://schemas.microsoft.com/office/drawing/2014/main" id="{995F9CF5-CF26-481A-92EE-C867BE8A8514}"/>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535" r="535"/>
          <a:stretch>
            <a:fillRect/>
          </a:stretch>
        </p:blipFill>
        <p:spPr/>
      </p:pic>
      <p:pic>
        <p:nvPicPr>
          <p:cNvPr id="4" name="Picture Placeholder 3" descr="A close up of a logo&#10;&#10;Description automatically generated">
            <a:extLst>
              <a:ext uri="{FF2B5EF4-FFF2-40B4-BE49-F238E27FC236}">
                <a16:creationId xmlns:a16="http://schemas.microsoft.com/office/drawing/2014/main" id="{501C5EB4-E21A-489A-894F-25E15A18E2FE}"/>
              </a:ext>
            </a:extLst>
          </p:cNvPr>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l="535" r="535"/>
          <a:stretch>
            <a:fillRect/>
          </a:stretch>
        </p:blipFill>
        <p:spPr/>
      </p:pic>
      <p:pic>
        <p:nvPicPr>
          <p:cNvPr id="16" name="Picture Placeholder 15" descr="A screenshot of a cell phone&#10;&#10;Description automatically generated">
            <a:extLst>
              <a:ext uri="{FF2B5EF4-FFF2-40B4-BE49-F238E27FC236}">
                <a16:creationId xmlns:a16="http://schemas.microsoft.com/office/drawing/2014/main" id="{F6DE560E-A392-4086-AB83-D04B848B4543}"/>
              </a:ext>
            </a:extLst>
          </p:cNvPr>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l="535" r="535"/>
          <a:stretch>
            <a:fillRect/>
          </a:stretch>
        </p:blipFill>
        <p:spPr/>
      </p:pic>
      <p:sp>
        <p:nvSpPr>
          <p:cNvPr id="2" name="TextBox 1">
            <a:extLst>
              <a:ext uri="{FF2B5EF4-FFF2-40B4-BE49-F238E27FC236}">
                <a16:creationId xmlns:a16="http://schemas.microsoft.com/office/drawing/2014/main" id="{F43A94CD-41BB-4F8F-AB0D-87B17A3F67F5}"/>
              </a:ext>
            </a:extLst>
          </p:cNvPr>
          <p:cNvSpPr txBox="1"/>
          <p:nvPr/>
        </p:nvSpPr>
        <p:spPr>
          <a:xfrm>
            <a:off x="0" y="-20427"/>
            <a:ext cx="12192000" cy="369332"/>
          </a:xfrm>
          <a:prstGeom prst="rect">
            <a:avLst/>
          </a:prstGeom>
          <a:solidFill>
            <a:srgbClr val="449DDC"/>
          </a:solidFill>
        </p:spPr>
        <p:txBody>
          <a:bodyPr wrap="square">
            <a:spAutoFit/>
          </a:bodyPr>
          <a:lstStyle/>
          <a:p>
            <a:pPr algn="ctr"/>
            <a:r>
              <a:rPr lang="en-US" b="1" dirty="0">
                <a:solidFill>
                  <a:schemeClr val="bg1"/>
                </a:solidFill>
              </a:rPr>
              <a:t>BSTS Review Frequency Prediction Model – Larger Apps</a:t>
            </a:r>
          </a:p>
        </p:txBody>
      </p:sp>
    </p:spTree>
    <p:extLst>
      <p:ext uri="{BB962C8B-B14F-4D97-AF65-F5344CB8AC3E}">
        <p14:creationId xmlns:p14="http://schemas.microsoft.com/office/powerpoint/2010/main" val="5579342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41DB7E-1798-449D-B769-88457CD5E9C0}"/>
              </a:ext>
            </a:extLst>
          </p:cNvPr>
          <p:cNvSpPr txBox="1"/>
          <p:nvPr/>
        </p:nvSpPr>
        <p:spPr>
          <a:xfrm>
            <a:off x="877824" y="1315212"/>
            <a:ext cx="10155936" cy="3323987"/>
          </a:xfrm>
          <a:prstGeom prst="rect">
            <a:avLst/>
          </a:prstGeom>
          <a:noFill/>
        </p:spPr>
        <p:txBody>
          <a:bodyPr wrap="square" rtlCol="0">
            <a:spAutoFit/>
          </a:bodyPr>
          <a:lstStyle/>
          <a:p>
            <a:pPr marL="342900" indent="-342900">
              <a:buFont typeface="+mj-lt"/>
              <a:buAutoNum type="arabicPeriod"/>
            </a:pPr>
            <a:r>
              <a:rPr lang="en-US" sz="2400" dirty="0"/>
              <a:t>Waze - drop in share of reviews in 7&amp;8 month - other increase - reason?</a:t>
            </a:r>
          </a:p>
          <a:p>
            <a:pPr marL="342900" indent="-342900">
              <a:buFont typeface="+mj-lt"/>
              <a:buAutoNum type="arabicPeriod"/>
            </a:pPr>
            <a:r>
              <a:rPr lang="en-US" sz="2400" dirty="0"/>
              <a:t>Sentiment analysis on bigrams</a:t>
            </a:r>
          </a:p>
          <a:p>
            <a:pPr marL="342900" indent="-342900">
              <a:buFont typeface="+mj-lt"/>
              <a:buAutoNum type="arabicPeriod"/>
            </a:pPr>
            <a:r>
              <a:rPr lang="en-US" sz="2400" dirty="0"/>
              <a:t>Machine learning algorithm for prediction of thumbs per comment</a:t>
            </a:r>
          </a:p>
          <a:p>
            <a:pPr marL="342900" indent="-342900">
              <a:buFont typeface="+mj-lt"/>
              <a:buAutoNum type="arabicPeriod"/>
            </a:pPr>
            <a:r>
              <a:rPr lang="en-US" sz="2400" dirty="0"/>
              <a:t>Include other applications in analysis (</a:t>
            </a:r>
            <a:r>
              <a:rPr lang="en-US" sz="2400" dirty="0" err="1"/>
              <a:t>eg.</a:t>
            </a:r>
            <a:r>
              <a:rPr lang="en-US" sz="2400" dirty="0"/>
              <a:t> </a:t>
            </a:r>
            <a:r>
              <a:rPr lang="en-US" sz="2400" dirty="0" err="1"/>
              <a:t>iGO</a:t>
            </a:r>
            <a:r>
              <a:rPr lang="en-US" sz="2400" dirty="0"/>
              <a:t> Navigation)</a:t>
            </a:r>
          </a:p>
          <a:p>
            <a:pPr marL="342900" indent="-342900">
              <a:buFont typeface="+mj-lt"/>
              <a:buAutoNum type="arabicPeriod"/>
            </a:pPr>
            <a:r>
              <a:rPr lang="en-US" sz="2400" dirty="0"/>
              <a:t>Include comments on other languages that are not written in English for sure (translate via Microsoft Azure or Google translate)</a:t>
            </a:r>
          </a:p>
          <a:p>
            <a:pPr marL="342900" indent="-342900">
              <a:buFont typeface="+mj-lt"/>
              <a:buAutoNum type="arabicPeriod"/>
            </a:pPr>
            <a:r>
              <a:rPr lang="en-US" sz="2400" dirty="0"/>
              <a:t>Include customer supports replies in the analysis (114799 comments were </a:t>
            </a:r>
            <a:r>
              <a:rPr lang="en-US" sz="2400" dirty="0" err="1"/>
              <a:t>unreplied</a:t>
            </a:r>
            <a:r>
              <a:rPr lang="en-US" sz="2400" dirty="0"/>
              <a:t>)</a:t>
            </a:r>
          </a:p>
          <a:p>
            <a:pPr marL="285750" indent="-28575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60CAACA6-EC90-41E6-951D-56DAEFFFEA14}"/>
              </a:ext>
            </a:extLst>
          </p:cNvPr>
          <p:cNvSpPr txBox="1"/>
          <p:nvPr/>
        </p:nvSpPr>
        <p:spPr>
          <a:xfrm>
            <a:off x="877824" y="536448"/>
            <a:ext cx="10155936" cy="523220"/>
          </a:xfrm>
          <a:prstGeom prst="rect">
            <a:avLst/>
          </a:prstGeom>
          <a:solidFill>
            <a:srgbClr val="449DDC"/>
          </a:solidFill>
        </p:spPr>
        <p:txBody>
          <a:bodyPr wrap="square" rtlCol="0">
            <a:spAutoFit/>
          </a:bodyPr>
          <a:lstStyle/>
          <a:p>
            <a:r>
              <a:rPr lang="en-US" sz="2800" dirty="0">
                <a:solidFill>
                  <a:schemeClr val="bg1"/>
                </a:solidFill>
              </a:rPr>
              <a:t>Things for Further Research</a:t>
            </a:r>
          </a:p>
        </p:txBody>
      </p:sp>
    </p:spTree>
    <p:extLst>
      <p:ext uri="{BB962C8B-B14F-4D97-AF65-F5344CB8AC3E}">
        <p14:creationId xmlns:p14="http://schemas.microsoft.com/office/powerpoint/2010/main" val="1525616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B22D2E71-1BCD-470D-98D6-85701271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378" y="799939"/>
            <a:ext cx="6763694" cy="2305372"/>
          </a:xfrm>
          <a:prstGeom prst="rect">
            <a:avLst/>
          </a:prstGeom>
        </p:spPr>
      </p:pic>
      <p:pic>
        <p:nvPicPr>
          <p:cNvPr id="7" name="Picture 6" descr="A screenshot of a social media post&#10;&#10;Description automatically generated">
            <a:extLst>
              <a:ext uri="{FF2B5EF4-FFF2-40B4-BE49-F238E27FC236}">
                <a16:creationId xmlns:a16="http://schemas.microsoft.com/office/drawing/2014/main" id="{D1A7C667-10F1-40AD-A06F-E94D863E11B7}"/>
              </a:ext>
            </a:extLst>
          </p:cNvPr>
          <p:cNvPicPr>
            <a:picLocks noChangeAspect="1"/>
          </p:cNvPicPr>
          <p:nvPr/>
        </p:nvPicPr>
        <p:blipFill rotWithShape="1">
          <a:blip r:embed="rId3">
            <a:extLst>
              <a:ext uri="{28A0092B-C50C-407E-A947-70E740481C1C}">
                <a14:useLocalDpi xmlns:a14="http://schemas.microsoft.com/office/drawing/2010/main" val="0"/>
              </a:ext>
            </a:extLst>
          </a:blip>
          <a:srcRect t="2485"/>
          <a:stretch/>
        </p:blipFill>
        <p:spPr>
          <a:xfrm>
            <a:off x="704378" y="3533775"/>
            <a:ext cx="6582694" cy="3186340"/>
          </a:xfrm>
          <a:prstGeom prst="rect">
            <a:avLst/>
          </a:prstGeom>
        </p:spPr>
      </p:pic>
      <p:pic>
        <p:nvPicPr>
          <p:cNvPr id="9" name="Picture 8" descr="A picture containing knife&#10;&#10;Description automatically generated">
            <a:extLst>
              <a:ext uri="{FF2B5EF4-FFF2-40B4-BE49-F238E27FC236}">
                <a16:creationId xmlns:a16="http://schemas.microsoft.com/office/drawing/2014/main" id="{2AEEA349-3E32-4DDD-A3D5-BFFD3CD9F1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96376" y="942905"/>
            <a:ext cx="1409897" cy="504895"/>
          </a:xfrm>
          <a:prstGeom prst="rect">
            <a:avLst/>
          </a:prstGeom>
        </p:spPr>
      </p:pic>
      <p:sp>
        <p:nvSpPr>
          <p:cNvPr id="11" name="TextBox 10">
            <a:extLst>
              <a:ext uri="{FF2B5EF4-FFF2-40B4-BE49-F238E27FC236}">
                <a16:creationId xmlns:a16="http://schemas.microsoft.com/office/drawing/2014/main" id="{98BAF499-7C7E-4815-AA59-F9A0EA23C29D}"/>
              </a:ext>
            </a:extLst>
          </p:cNvPr>
          <p:cNvSpPr txBox="1"/>
          <p:nvPr/>
        </p:nvSpPr>
        <p:spPr>
          <a:xfrm>
            <a:off x="0" y="-20427"/>
            <a:ext cx="12192000" cy="369332"/>
          </a:xfrm>
          <a:prstGeom prst="rect">
            <a:avLst/>
          </a:prstGeom>
          <a:solidFill>
            <a:srgbClr val="449DDC"/>
          </a:solidFill>
        </p:spPr>
        <p:txBody>
          <a:bodyPr wrap="square">
            <a:spAutoFit/>
          </a:bodyPr>
          <a:lstStyle/>
          <a:p>
            <a:pPr algn="ctr"/>
            <a:r>
              <a:rPr lang="en-US" b="1" dirty="0">
                <a:solidFill>
                  <a:schemeClr val="bg1"/>
                </a:solidFill>
              </a:rPr>
              <a:t>Google Play Store – What is What</a:t>
            </a:r>
          </a:p>
        </p:txBody>
      </p:sp>
    </p:spTree>
    <p:extLst>
      <p:ext uri="{BB962C8B-B14F-4D97-AF65-F5344CB8AC3E}">
        <p14:creationId xmlns:p14="http://schemas.microsoft.com/office/powerpoint/2010/main" val="27001106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9546E99-901F-4340-84E7-5386BD49CB42}"/>
              </a:ext>
            </a:extLst>
          </p:cNvPr>
          <p:cNvSpPr txBox="1">
            <a:spLocks/>
          </p:cNvSpPr>
          <p:nvPr/>
        </p:nvSpPr>
        <p:spPr>
          <a:xfrm>
            <a:off x="990600" y="318179"/>
            <a:ext cx="10515600" cy="577171"/>
          </a:xfrm>
          <a:prstGeom prst="rect">
            <a:avLst/>
          </a:prstGeom>
          <a:solidFill>
            <a:srgbClr val="449DD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bg1"/>
                </a:solidFill>
              </a:rPr>
              <a:t>Sum up 1</a:t>
            </a:r>
          </a:p>
        </p:txBody>
      </p:sp>
      <p:sp>
        <p:nvSpPr>
          <p:cNvPr id="3" name="Content Placeholder 2">
            <a:extLst>
              <a:ext uri="{FF2B5EF4-FFF2-40B4-BE49-F238E27FC236}">
                <a16:creationId xmlns:a16="http://schemas.microsoft.com/office/drawing/2014/main" id="{DB13ECF1-8436-4591-B6B5-BB05A75D759E}"/>
              </a:ext>
            </a:extLst>
          </p:cNvPr>
          <p:cNvSpPr>
            <a:spLocks noGrp="1"/>
          </p:cNvSpPr>
          <p:nvPr>
            <p:ph idx="1"/>
          </p:nvPr>
        </p:nvSpPr>
        <p:spPr>
          <a:xfrm>
            <a:off x="990600" y="1173164"/>
            <a:ext cx="10515600" cy="5366657"/>
          </a:xfrm>
        </p:spPr>
        <p:txBody>
          <a:bodyPr>
            <a:normAutofit/>
          </a:bodyPr>
          <a:lstStyle/>
          <a:p>
            <a:r>
              <a:rPr lang="en-US" sz="2400" dirty="0"/>
              <a:t>People who leave reviews with comments tend to give more negative reviews compared to those who only give a review without the comment</a:t>
            </a:r>
          </a:p>
          <a:p>
            <a:r>
              <a:rPr lang="en-US" sz="2400" dirty="0"/>
              <a:t>Smaller apps have worse average rating compared to bigger apps.</a:t>
            </a:r>
          </a:p>
          <a:p>
            <a:r>
              <a:rPr lang="en-US" sz="2400" dirty="0" err="1"/>
              <a:t>Navmii</a:t>
            </a:r>
            <a:r>
              <a:rPr lang="en-US" sz="2400" dirty="0"/>
              <a:t> and </a:t>
            </a:r>
            <a:r>
              <a:rPr lang="en-US" sz="2400" dirty="0" err="1"/>
              <a:t>CoPilot</a:t>
            </a:r>
            <a:r>
              <a:rPr lang="en-US" sz="2400" dirty="0"/>
              <a:t> (among smaller apps) and Here (among bigger apps) have especially negative rating trend. To add on it, those apps are also receiving less and less new comments</a:t>
            </a:r>
          </a:p>
          <a:p>
            <a:pPr marL="0" indent="0">
              <a:buNone/>
            </a:pPr>
            <a:endParaRPr lang="en-US" dirty="0"/>
          </a:p>
        </p:txBody>
      </p:sp>
    </p:spTree>
    <p:extLst>
      <p:ext uri="{BB962C8B-B14F-4D97-AF65-F5344CB8AC3E}">
        <p14:creationId xmlns:p14="http://schemas.microsoft.com/office/powerpoint/2010/main" val="13807823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9546E99-901F-4340-84E7-5386BD49CB42}"/>
              </a:ext>
            </a:extLst>
          </p:cNvPr>
          <p:cNvSpPr txBox="1">
            <a:spLocks/>
          </p:cNvSpPr>
          <p:nvPr/>
        </p:nvSpPr>
        <p:spPr>
          <a:xfrm>
            <a:off x="990600" y="318179"/>
            <a:ext cx="10515600" cy="577171"/>
          </a:xfrm>
          <a:prstGeom prst="rect">
            <a:avLst/>
          </a:prstGeom>
          <a:solidFill>
            <a:srgbClr val="449DD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bg1"/>
                </a:solidFill>
              </a:rPr>
              <a:t>Sum up 2</a:t>
            </a:r>
          </a:p>
        </p:txBody>
      </p:sp>
      <p:sp>
        <p:nvSpPr>
          <p:cNvPr id="3" name="Content Placeholder 2">
            <a:extLst>
              <a:ext uri="{FF2B5EF4-FFF2-40B4-BE49-F238E27FC236}">
                <a16:creationId xmlns:a16="http://schemas.microsoft.com/office/drawing/2014/main" id="{DB13ECF1-8436-4591-B6B5-BB05A75D759E}"/>
              </a:ext>
            </a:extLst>
          </p:cNvPr>
          <p:cNvSpPr>
            <a:spLocks noGrp="1"/>
          </p:cNvSpPr>
          <p:nvPr>
            <p:ph idx="1"/>
          </p:nvPr>
        </p:nvSpPr>
        <p:spPr>
          <a:xfrm>
            <a:off x="990600" y="1173164"/>
            <a:ext cx="10515600" cy="5366657"/>
          </a:xfrm>
        </p:spPr>
        <p:txBody>
          <a:bodyPr>
            <a:normAutofit/>
          </a:bodyPr>
          <a:lstStyle/>
          <a:p>
            <a:r>
              <a:rPr lang="en-US" sz="2400" dirty="0"/>
              <a:t>Generally, in all analyzed apps, people tend to complain and compliment on the same things</a:t>
            </a:r>
          </a:p>
          <a:p>
            <a:r>
              <a:rPr lang="en-US" sz="2400" dirty="0"/>
              <a:t>Google maps is frequently mentioned bigram in reviews of all apps</a:t>
            </a:r>
          </a:p>
          <a:p>
            <a:r>
              <a:rPr lang="en-US" sz="2400" dirty="0"/>
              <a:t>Average sentiment is generally positive among all apps (although bigger apps tend to have more positive average sentiment compared to smaller apps, except Waze)</a:t>
            </a:r>
          </a:p>
          <a:p>
            <a:r>
              <a:rPr lang="en-US" sz="2400" dirty="0"/>
              <a:t>As expected, comments are moderately subjective</a:t>
            </a:r>
          </a:p>
          <a:p>
            <a:endParaRPr lang="en-US" dirty="0"/>
          </a:p>
        </p:txBody>
      </p:sp>
    </p:spTree>
    <p:extLst>
      <p:ext uri="{BB962C8B-B14F-4D97-AF65-F5344CB8AC3E}">
        <p14:creationId xmlns:p14="http://schemas.microsoft.com/office/powerpoint/2010/main" val="23626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C16968E4-41F0-471D-83D8-E7E9EEE86D1F}"/>
              </a:ext>
            </a:extLst>
          </p:cNvPr>
          <p:cNvGraphicFramePr>
            <a:graphicFrameLocks noGrp="1"/>
          </p:cNvGraphicFramePr>
          <p:nvPr>
            <p:extLst>
              <p:ext uri="{D42A27DB-BD31-4B8C-83A1-F6EECF244321}">
                <p14:modId xmlns:p14="http://schemas.microsoft.com/office/powerpoint/2010/main" val="2736629758"/>
              </p:ext>
            </p:extLst>
          </p:nvPr>
        </p:nvGraphicFramePr>
        <p:xfrm>
          <a:off x="0" y="0"/>
          <a:ext cx="12176191" cy="6873826"/>
        </p:xfrm>
        <a:graphic>
          <a:graphicData uri="http://schemas.openxmlformats.org/drawingml/2006/table">
            <a:tbl>
              <a:tblPr firstRow="1" bandRow="1">
                <a:tableStyleId>{5C22544A-7EE6-4342-B048-85BDC9FD1C3A}</a:tableStyleId>
              </a:tblPr>
              <a:tblGrid>
                <a:gridCol w="2981103">
                  <a:extLst>
                    <a:ext uri="{9D8B030D-6E8A-4147-A177-3AD203B41FA5}">
                      <a16:colId xmlns:a16="http://schemas.microsoft.com/office/drawing/2014/main" val="1113440947"/>
                    </a:ext>
                  </a:extLst>
                </a:gridCol>
                <a:gridCol w="1149386">
                  <a:extLst>
                    <a:ext uri="{9D8B030D-6E8A-4147-A177-3AD203B41FA5}">
                      <a16:colId xmlns:a16="http://schemas.microsoft.com/office/drawing/2014/main" val="395990504"/>
                    </a:ext>
                  </a:extLst>
                </a:gridCol>
                <a:gridCol w="1149386">
                  <a:extLst>
                    <a:ext uri="{9D8B030D-6E8A-4147-A177-3AD203B41FA5}">
                      <a16:colId xmlns:a16="http://schemas.microsoft.com/office/drawing/2014/main" val="3944073077"/>
                    </a:ext>
                  </a:extLst>
                </a:gridCol>
                <a:gridCol w="1149386">
                  <a:extLst>
                    <a:ext uri="{9D8B030D-6E8A-4147-A177-3AD203B41FA5}">
                      <a16:colId xmlns:a16="http://schemas.microsoft.com/office/drawing/2014/main" val="1420841851"/>
                    </a:ext>
                  </a:extLst>
                </a:gridCol>
                <a:gridCol w="1149386">
                  <a:extLst>
                    <a:ext uri="{9D8B030D-6E8A-4147-A177-3AD203B41FA5}">
                      <a16:colId xmlns:a16="http://schemas.microsoft.com/office/drawing/2014/main" val="3130483173"/>
                    </a:ext>
                  </a:extLst>
                </a:gridCol>
                <a:gridCol w="1149386">
                  <a:extLst>
                    <a:ext uri="{9D8B030D-6E8A-4147-A177-3AD203B41FA5}">
                      <a16:colId xmlns:a16="http://schemas.microsoft.com/office/drawing/2014/main" val="677866880"/>
                    </a:ext>
                  </a:extLst>
                </a:gridCol>
                <a:gridCol w="1149386">
                  <a:extLst>
                    <a:ext uri="{9D8B030D-6E8A-4147-A177-3AD203B41FA5}">
                      <a16:colId xmlns:a16="http://schemas.microsoft.com/office/drawing/2014/main" val="1932205026"/>
                    </a:ext>
                  </a:extLst>
                </a:gridCol>
                <a:gridCol w="1149386">
                  <a:extLst>
                    <a:ext uri="{9D8B030D-6E8A-4147-A177-3AD203B41FA5}">
                      <a16:colId xmlns:a16="http://schemas.microsoft.com/office/drawing/2014/main" val="694960327"/>
                    </a:ext>
                  </a:extLst>
                </a:gridCol>
                <a:gridCol w="1149386">
                  <a:extLst>
                    <a:ext uri="{9D8B030D-6E8A-4147-A177-3AD203B41FA5}">
                      <a16:colId xmlns:a16="http://schemas.microsoft.com/office/drawing/2014/main" val="3026273556"/>
                    </a:ext>
                  </a:extLst>
                </a:gridCol>
              </a:tblGrid>
              <a:tr h="1387574">
                <a:tc>
                  <a:txBody>
                    <a:bodyPr/>
                    <a:lstStyle/>
                    <a:p>
                      <a:pPr algn="ctr"/>
                      <a:r>
                        <a:rPr lang="en-US" noProof="0" dirty="0">
                          <a:solidFill>
                            <a:schemeClr val="bg1"/>
                          </a:solidFill>
                          <a:latin typeface="Bahnschrift SemiBold" panose="020B0502040204020203" pitchFamily="34" charset="0"/>
                        </a:rPr>
                        <a:t>Application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r>
                        <a:rPr lang="en-US" sz="1200" noProof="0" dirty="0">
                          <a:latin typeface="Bahnschrift SemiBold" panose="020B0502040204020203" pitchFamily="34" charset="0"/>
                        </a:rPr>
                        <a:t>Number of reviews on G-Play Store (with or without comment)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r>
                        <a:rPr lang="en-US" sz="1200" noProof="0" dirty="0">
                          <a:latin typeface="Bahnschrift SemiBold" panose="020B0502040204020203" pitchFamily="34" charset="0"/>
                        </a:rPr>
                        <a:t>Average rating of all reviews (with or without comment)</a:t>
                      </a:r>
                      <a:r>
                        <a:rPr lang="hr-HR" sz="1200" noProof="0" dirty="0">
                          <a:latin typeface="Bahnschrift SemiBold" panose="020B0502040204020203" pitchFamily="34" charset="0"/>
                        </a:rPr>
                        <a:t> – 03.08.2020.</a:t>
                      </a:r>
                      <a:endParaRPr lang="en-US" sz="1200" noProof="0" dirty="0">
                        <a:latin typeface="Bahnschrift SemiBol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r>
                        <a:rPr lang="en-US" sz="1200" noProof="0" dirty="0">
                          <a:latin typeface="Bahnschrift SemiBold" panose="020B0502040204020203" pitchFamily="34" charset="0"/>
                        </a:rPr>
                        <a:t>Number of scraped reviews with comments outside of analyzed timeline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r>
                        <a:rPr lang="en-US" sz="1200" noProof="0" dirty="0">
                          <a:latin typeface="Bahnschrift SemiBold" panose="020B0502040204020203" pitchFamily="34" charset="0"/>
                        </a:rPr>
                        <a:t>Number of scraped reviews used in this report</a:t>
                      </a:r>
                      <a:r>
                        <a:rPr lang="hr-HR" sz="1200" noProof="0" dirty="0">
                          <a:latin typeface="Bahnschrift SemiBold" panose="020B0502040204020203" pitchFamily="34" charset="0"/>
                        </a:rPr>
                        <a:t> (N)</a:t>
                      </a:r>
                      <a:endParaRPr lang="en-US" sz="1200" noProof="0" dirty="0">
                        <a:latin typeface="Bahnschrift SemiBol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r>
                        <a:rPr lang="en-US" sz="1200" noProof="0" dirty="0">
                          <a:latin typeface="Bahnschrift SemiBold" panose="020B0502040204020203" pitchFamily="34" charset="0"/>
                        </a:rPr>
                        <a:t>Average number of reviews per day (with comments)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r>
                        <a:rPr lang="en-US" sz="1200" noProof="0" dirty="0">
                          <a:latin typeface="Bahnschrift SemiBold" panose="020B0502040204020203" pitchFamily="34" charset="0"/>
                        </a:rPr>
                        <a:t>Average number of reviews per week (with comments)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r>
                        <a:rPr lang="en-US" sz="1200" noProof="0" dirty="0">
                          <a:latin typeface="Bahnschrift SemiBold" panose="020B0502040204020203" pitchFamily="34" charset="0"/>
                        </a:rPr>
                        <a:t>Average number of reviews per month (with comments)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r>
                        <a:rPr lang="en-US" sz="1200" noProof="0" dirty="0">
                          <a:latin typeface="Bahnschrift SemiBold" panose="020B0502040204020203" pitchFamily="34" charset="0"/>
                        </a:rPr>
                        <a:t>Average number of reviews per year (with comments)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3178933514"/>
                  </a:ext>
                </a:extLst>
              </a:tr>
              <a:tr h="1371563">
                <a:tc>
                  <a:txBody>
                    <a:bodyPr/>
                    <a:lstStyle/>
                    <a:p>
                      <a:r>
                        <a:rPr lang="hr-HR" b="1" noProof="0" dirty="0">
                          <a:solidFill>
                            <a:schemeClr val="tx1"/>
                          </a:solidFill>
                          <a:latin typeface="Bahnschrift SemiBold" panose="020B0502040204020203" pitchFamily="34" charset="0"/>
                        </a:rPr>
                        <a:t>Genius </a:t>
                      </a:r>
                      <a:r>
                        <a:rPr lang="hr-HR" b="1" noProof="0" dirty="0" err="1">
                          <a:solidFill>
                            <a:schemeClr val="tx1"/>
                          </a:solidFill>
                          <a:latin typeface="Bahnschrift SemiBold" panose="020B0502040204020203" pitchFamily="34" charset="0"/>
                        </a:rPr>
                        <a:t>Maps</a:t>
                      </a:r>
                      <a:endParaRPr lang="en-US" b="1" noProof="0" dirty="0">
                        <a:solidFill>
                          <a:schemeClr val="tx1"/>
                        </a:solidFill>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9DDC"/>
                    </a:solidFill>
                  </a:tcPr>
                </a:tc>
                <a:tc>
                  <a:txBody>
                    <a:bodyPr/>
                    <a:lstStyle/>
                    <a:p>
                      <a:pPr algn="ctr" rtl="0" fontAlgn="b">
                        <a:spcBef>
                          <a:spcPts val="0"/>
                        </a:spcBef>
                        <a:spcAft>
                          <a:spcPts val="0"/>
                        </a:spcAft>
                      </a:pPr>
                      <a:r>
                        <a:rPr lang="en-US" sz="2400" b="1" u="none" strike="noStrike" dirty="0">
                          <a:effectLst/>
                          <a:latin typeface="Bahnschrift SemiBold" panose="020B0502040204020203" pitchFamily="34" charset="0"/>
                        </a:rPr>
                        <a:t>9312</a:t>
                      </a:r>
                      <a:endParaRPr lang="en-US" sz="4000" b="1" i="0" u="none" strike="noStrike" dirty="0">
                        <a:effectLst/>
                        <a:latin typeface="Bahnschrift SemiBold" panose="020B0502040204020203" pitchFamily="34"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9DDC"/>
                    </a:solidFill>
                  </a:tcPr>
                </a:tc>
                <a:tc>
                  <a:txBody>
                    <a:bodyPr/>
                    <a:lstStyle/>
                    <a:p>
                      <a:pPr algn="ctr" rtl="0" fontAlgn="b">
                        <a:spcBef>
                          <a:spcPts val="0"/>
                        </a:spcBef>
                        <a:spcAft>
                          <a:spcPts val="0"/>
                        </a:spcAft>
                      </a:pPr>
                      <a:r>
                        <a:rPr lang="hr-HR" sz="2400" b="1" u="none" strike="noStrike" dirty="0">
                          <a:effectLst/>
                          <a:latin typeface="Bahnschrift SemiBold" panose="020B0502040204020203" pitchFamily="34" charset="0"/>
                        </a:rPr>
                        <a:t>4.2</a:t>
                      </a:r>
                      <a:endParaRPr lang="en-US" sz="4000" b="1" i="0" u="none" strike="noStrike" dirty="0">
                        <a:effectLst/>
                        <a:latin typeface="Bahnschrift SemiBold" panose="020B0502040204020203" pitchFamily="34"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9DDC"/>
                    </a:solidFill>
                  </a:tcPr>
                </a:tc>
                <a:tc>
                  <a:txBody>
                    <a:bodyPr/>
                    <a:lstStyle/>
                    <a:p>
                      <a:pPr algn="ctr" rtl="0" fontAlgn="b">
                        <a:spcBef>
                          <a:spcPts val="0"/>
                        </a:spcBef>
                        <a:spcAft>
                          <a:spcPts val="0"/>
                        </a:spcAft>
                      </a:pPr>
                      <a:r>
                        <a:rPr lang="en-US" sz="2400" b="1" u="none" strike="noStrike" dirty="0">
                          <a:effectLst/>
                          <a:latin typeface="Bahnschrift SemiBold" panose="020B0502040204020203" pitchFamily="34" charset="0"/>
                        </a:rPr>
                        <a:t>562</a:t>
                      </a:r>
                      <a:endParaRPr lang="en-US" sz="4000" b="1" i="0" u="none" strike="noStrike" dirty="0">
                        <a:effectLst/>
                        <a:latin typeface="Bahnschrift SemiBold" panose="020B0502040204020203" pitchFamily="34"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9DDC"/>
                    </a:solidFill>
                  </a:tcPr>
                </a:tc>
                <a:tc>
                  <a:txBody>
                    <a:bodyPr/>
                    <a:lstStyle/>
                    <a:p>
                      <a:pPr algn="ctr" rtl="0" fontAlgn="b">
                        <a:spcBef>
                          <a:spcPts val="0"/>
                        </a:spcBef>
                        <a:spcAft>
                          <a:spcPts val="0"/>
                        </a:spcAft>
                      </a:pPr>
                      <a:r>
                        <a:rPr lang="en-US" sz="2400" b="1" u="none" strike="noStrike" dirty="0">
                          <a:effectLst/>
                          <a:latin typeface="Bahnschrift SemiBold" panose="020B0502040204020203" pitchFamily="34" charset="0"/>
                        </a:rPr>
                        <a:t>277</a:t>
                      </a:r>
                      <a:endParaRPr lang="en-US" sz="4000" b="1" i="0" u="none" strike="noStrike" dirty="0">
                        <a:effectLst/>
                        <a:latin typeface="Bahnschrift SemiBold" panose="020B0502040204020203" pitchFamily="34"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9DDC"/>
                    </a:solidFill>
                  </a:tcPr>
                </a:tc>
                <a:tc>
                  <a:txBody>
                    <a:bodyPr/>
                    <a:lstStyle/>
                    <a:p>
                      <a:pPr algn="ctr" fontAlgn="b"/>
                      <a:r>
                        <a:rPr lang="hr-HR" sz="2400" b="1" i="0" u="none" strike="noStrike" dirty="0">
                          <a:solidFill>
                            <a:srgbClr val="000000"/>
                          </a:solidFill>
                          <a:effectLst/>
                          <a:latin typeface="Bahnschrift SemiBold" panose="020B0502040204020203" pitchFamily="34" charset="0"/>
                        </a:rPr>
                        <a:t>0.2</a:t>
                      </a:r>
                      <a:endParaRPr lang="en-US" sz="2400" b="1" i="0" u="none" strike="noStrike" dirty="0">
                        <a:solidFill>
                          <a:srgbClr val="000000"/>
                        </a:solidFill>
                        <a:effectLst/>
                        <a:latin typeface="Bahnschrift SemiBold"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9DDC"/>
                    </a:solidFill>
                  </a:tcPr>
                </a:tc>
                <a:tc>
                  <a:txBody>
                    <a:bodyPr/>
                    <a:lstStyle/>
                    <a:p>
                      <a:pPr algn="ctr" fontAlgn="b"/>
                      <a:r>
                        <a:rPr lang="hr-HR" sz="2400" b="1" i="0" u="none" strike="noStrike" dirty="0">
                          <a:solidFill>
                            <a:srgbClr val="000000"/>
                          </a:solidFill>
                          <a:effectLst/>
                          <a:latin typeface="Bahnschrift SemiBold" panose="020B0502040204020203" pitchFamily="34" charset="0"/>
                        </a:rPr>
                        <a:t>1.3</a:t>
                      </a:r>
                      <a:endParaRPr lang="en-US" sz="2400" b="1" i="0" u="none" strike="noStrike" dirty="0">
                        <a:solidFill>
                          <a:srgbClr val="000000"/>
                        </a:solidFill>
                        <a:effectLst/>
                        <a:latin typeface="Bahnschrift SemiBold"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9DDC"/>
                    </a:solidFill>
                  </a:tcPr>
                </a:tc>
                <a:tc>
                  <a:txBody>
                    <a:bodyPr/>
                    <a:lstStyle/>
                    <a:p>
                      <a:pPr algn="ctr" fontAlgn="b"/>
                      <a:r>
                        <a:rPr lang="hr-HR" sz="2400" b="1" i="0" u="none" strike="noStrike" dirty="0">
                          <a:solidFill>
                            <a:srgbClr val="000000"/>
                          </a:solidFill>
                          <a:effectLst/>
                          <a:latin typeface="Bahnschrift SemiBold" panose="020B0502040204020203" pitchFamily="34" charset="0"/>
                        </a:rPr>
                        <a:t>5.6</a:t>
                      </a:r>
                      <a:endParaRPr lang="en-US" sz="2400" b="1" i="0" u="none" strike="noStrike" dirty="0">
                        <a:solidFill>
                          <a:srgbClr val="000000"/>
                        </a:solidFill>
                        <a:effectLst/>
                        <a:latin typeface="Bahnschrift SemiBold"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9DDC"/>
                    </a:solidFill>
                  </a:tcPr>
                </a:tc>
                <a:tc>
                  <a:txBody>
                    <a:bodyPr/>
                    <a:lstStyle/>
                    <a:p>
                      <a:pPr algn="ctr" fontAlgn="b"/>
                      <a:r>
                        <a:rPr lang="hr-HR" sz="2400" b="1" i="0" u="none" strike="noStrike" dirty="0">
                          <a:solidFill>
                            <a:srgbClr val="000000"/>
                          </a:solidFill>
                          <a:effectLst/>
                          <a:latin typeface="Bahnschrift SemiBold" panose="020B0502040204020203" pitchFamily="34" charset="0"/>
                        </a:rPr>
                        <a:t>68.3</a:t>
                      </a:r>
                      <a:endParaRPr lang="en-US" sz="2400" b="1" i="0" u="none" strike="noStrike" dirty="0">
                        <a:solidFill>
                          <a:srgbClr val="000000"/>
                        </a:solidFill>
                        <a:effectLst/>
                        <a:latin typeface="Bahnschrift SemiBold"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9DDC"/>
                    </a:solidFill>
                  </a:tcPr>
                </a:tc>
                <a:extLst>
                  <a:ext uri="{0D108BD9-81ED-4DB2-BD59-A6C34878D82A}">
                    <a16:rowId xmlns:a16="http://schemas.microsoft.com/office/drawing/2014/main" val="3171286591"/>
                  </a:ext>
                </a:extLst>
              </a:tr>
              <a:tr h="1371563">
                <a:tc>
                  <a:txBody>
                    <a:bodyPr/>
                    <a:lstStyle/>
                    <a:p>
                      <a:pPr marL="0" algn="l" defTabSz="914400" rtl="0" eaLnBrk="1" latinLnBrk="0" hangingPunct="1"/>
                      <a:r>
                        <a:rPr lang="en-US" sz="1800" b="1" kern="1200" noProof="0" dirty="0">
                          <a:solidFill>
                            <a:schemeClr val="tx1"/>
                          </a:solidFill>
                          <a:latin typeface="Bahnschrift SemiBold" panose="020B0502040204020203" pitchFamily="34" charset="0"/>
                          <a:ea typeface="+mn-ea"/>
                          <a:cs typeface="+mn-cs"/>
                        </a:rPr>
                        <a:t>TomTom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rtl="0" fontAlgn="b">
                        <a:spcBef>
                          <a:spcPts val="0"/>
                        </a:spcBef>
                        <a:spcAft>
                          <a:spcPts val="0"/>
                        </a:spcAft>
                      </a:pPr>
                      <a:r>
                        <a:rPr lang="en-US" sz="2400" b="1" u="none" strike="noStrike" dirty="0">
                          <a:effectLst/>
                          <a:latin typeface="Bahnschrift SemiBold" panose="020B0502040204020203" pitchFamily="34" charset="0"/>
                        </a:rPr>
                        <a:t>158240</a:t>
                      </a:r>
                      <a:endParaRPr lang="en-US" sz="4000" b="1" i="0" u="none" strike="noStrike" dirty="0">
                        <a:effectLst/>
                        <a:latin typeface="Bahnschrift SemiBold" panose="020B0502040204020203" pitchFamily="34"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rtl="0" fontAlgn="b">
                        <a:spcBef>
                          <a:spcPts val="0"/>
                        </a:spcBef>
                        <a:spcAft>
                          <a:spcPts val="0"/>
                        </a:spcAft>
                      </a:pPr>
                      <a:r>
                        <a:rPr lang="hr-HR" sz="2400" b="1" u="none" strike="noStrike" dirty="0">
                          <a:effectLst/>
                          <a:latin typeface="Bahnschrift SemiBold" panose="020B0502040204020203" pitchFamily="34" charset="0"/>
                        </a:rPr>
                        <a:t>4.0</a:t>
                      </a:r>
                      <a:endParaRPr lang="en-US" sz="4000" b="1" i="0" u="none" strike="noStrike" dirty="0">
                        <a:effectLst/>
                        <a:latin typeface="Bahnschrift SemiBold" panose="020B0502040204020203" pitchFamily="34"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rtl="0" fontAlgn="b">
                        <a:spcBef>
                          <a:spcPts val="0"/>
                        </a:spcBef>
                        <a:spcAft>
                          <a:spcPts val="0"/>
                        </a:spcAft>
                      </a:pPr>
                      <a:r>
                        <a:rPr lang="en-US" sz="2400" b="1" u="none" strike="noStrike" dirty="0">
                          <a:effectLst/>
                          <a:latin typeface="Bahnschrift SemiBold" panose="020B0502040204020203" pitchFamily="34" charset="0"/>
                        </a:rPr>
                        <a:t>12422</a:t>
                      </a:r>
                      <a:endParaRPr lang="en-US" sz="4000" b="1" i="0" u="none" strike="noStrike" dirty="0">
                        <a:effectLst/>
                        <a:latin typeface="Bahnschrift SemiBold" panose="020B0502040204020203" pitchFamily="34"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rtl="0" fontAlgn="b">
                        <a:spcBef>
                          <a:spcPts val="0"/>
                        </a:spcBef>
                        <a:spcAft>
                          <a:spcPts val="0"/>
                        </a:spcAft>
                      </a:pPr>
                      <a:r>
                        <a:rPr lang="en-US" sz="2400" b="1" u="none" strike="noStrike" dirty="0">
                          <a:effectLst/>
                          <a:latin typeface="Bahnschrift SemiBold" panose="020B0502040204020203" pitchFamily="34" charset="0"/>
                        </a:rPr>
                        <a:t>8145</a:t>
                      </a:r>
                      <a:endParaRPr lang="en-US" sz="4000" b="1" i="0" u="none" strike="noStrike" dirty="0">
                        <a:effectLst/>
                        <a:latin typeface="Bahnschrift SemiBold" panose="020B0502040204020203" pitchFamily="34"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fontAlgn="b"/>
                      <a:r>
                        <a:rPr lang="en-US" sz="2400" b="1" i="0" u="none" strike="noStrike" dirty="0">
                          <a:solidFill>
                            <a:srgbClr val="000000"/>
                          </a:solidFill>
                          <a:effectLst/>
                          <a:latin typeface="Bahnschrift SemiBold" panose="020B0502040204020203" pitchFamily="34" charset="0"/>
                        </a:rPr>
                        <a:t>5.7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fontAlgn="b"/>
                      <a:r>
                        <a:rPr lang="hr-HR" sz="2400" b="1" i="0" u="none" strike="noStrike" dirty="0">
                          <a:solidFill>
                            <a:srgbClr val="000000"/>
                          </a:solidFill>
                          <a:effectLst/>
                          <a:latin typeface="Bahnschrift SemiBold" panose="020B0502040204020203" pitchFamily="34" charset="0"/>
                        </a:rPr>
                        <a:t>38.8</a:t>
                      </a:r>
                      <a:endParaRPr lang="en-US" sz="2400" b="1" i="0" u="none" strike="noStrike" dirty="0">
                        <a:solidFill>
                          <a:srgbClr val="000000"/>
                        </a:solidFill>
                        <a:effectLst/>
                        <a:latin typeface="Bahnschrift SemiBold"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fontAlgn="b"/>
                      <a:r>
                        <a:rPr lang="hr-HR" sz="2400" b="1" i="0" u="none" strike="noStrike" dirty="0">
                          <a:solidFill>
                            <a:srgbClr val="000000"/>
                          </a:solidFill>
                          <a:effectLst/>
                          <a:latin typeface="Bahnschrift SemiBold" panose="020B0502040204020203" pitchFamily="34" charset="0"/>
                        </a:rPr>
                        <a:t>166.2</a:t>
                      </a:r>
                      <a:endParaRPr lang="en-US" sz="2400" b="1" i="0" u="none" strike="noStrike" dirty="0">
                        <a:solidFill>
                          <a:srgbClr val="000000"/>
                        </a:solidFill>
                        <a:effectLst/>
                        <a:latin typeface="Bahnschrift SemiBold"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fontAlgn="b"/>
                      <a:r>
                        <a:rPr lang="hr-HR" sz="2400" b="1" i="0" u="none" strike="noStrike" dirty="0">
                          <a:solidFill>
                            <a:srgbClr val="000000"/>
                          </a:solidFill>
                          <a:effectLst/>
                          <a:latin typeface="Bahnschrift SemiBold" panose="020B0502040204020203" pitchFamily="34" charset="0"/>
                        </a:rPr>
                        <a:t>1910.7</a:t>
                      </a:r>
                      <a:endParaRPr lang="en-US" sz="2400" b="1" i="0" u="none" strike="noStrike" dirty="0">
                        <a:solidFill>
                          <a:srgbClr val="000000"/>
                        </a:solidFill>
                        <a:effectLst/>
                        <a:latin typeface="Bahnschrift SemiBold"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309183646"/>
                  </a:ext>
                </a:extLst>
              </a:tr>
              <a:tr h="1371563">
                <a:tc>
                  <a:txBody>
                    <a:bodyPr/>
                    <a:lstStyle/>
                    <a:p>
                      <a:r>
                        <a:rPr lang="en-US" b="1" noProof="0" dirty="0" err="1">
                          <a:latin typeface="Bahnschrift SemiBold" panose="020B0502040204020203" pitchFamily="34" charset="0"/>
                        </a:rPr>
                        <a:t>CoPilot</a:t>
                      </a:r>
                      <a:endParaRPr lang="en-US" b="1" noProof="0" dirty="0">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rtl="0" fontAlgn="b">
                        <a:spcBef>
                          <a:spcPts val="0"/>
                        </a:spcBef>
                        <a:spcAft>
                          <a:spcPts val="0"/>
                        </a:spcAft>
                      </a:pPr>
                      <a:r>
                        <a:rPr lang="en-US" sz="2400" b="1" u="none" strike="noStrike" dirty="0">
                          <a:effectLst/>
                          <a:latin typeface="Bahnschrift SemiBold" panose="020B0502040204020203" pitchFamily="34" charset="0"/>
                        </a:rPr>
                        <a:t>100237</a:t>
                      </a:r>
                      <a:endParaRPr lang="en-US" sz="4000" b="1" i="0" u="none" strike="noStrike" dirty="0">
                        <a:effectLst/>
                        <a:latin typeface="Bahnschrift SemiBold" panose="020B0502040204020203" pitchFamily="34"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rtl="0" fontAlgn="b">
                        <a:spcBef>
                          <a:spcPts val="0"/>
                        </a:spcBef>
                        <a:spcAft>
                          <a:spcPts val="0"/>
                        </a:spcAft>
                      </a:pPr>
                      <a:r>
                        <a:rPr lang="hr-HR" sz="2400" b="1" u="none" strike="noStrike" dirty="0">
                          <a:effectLst/>
                          <a:latin typeface="Bahnschrift SemiBold" panose="020B0502040204020203" pitchFamily="34" charset="0"/>
                        </a:rPr>
                        <a:t>3.9</a:t>
                      </a:r>
                      <a:endParaRPr lang="en-US" sz="4000" b="1" i="0" u="none" strike="noStrike" dirty="0">
                        <a:effectLst/>
                        <a:latin typeface="Bahnschrift SemiBold" panose="020B0502040204020203" pitchFamily="34"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rtl="0" fontAlgn="b">
                        <a:spcBef>
                          <a:spcPts val="0"/>
                        </a:spcBef>
                        <a:spcAft>
                          <a:spcPts val="0"/>
                        </a:spcAft>
                      </a:pPr>
                      <a:r>
                        <a:rPr lang="en-US" sz="2400" b="1" u="none" strike="noStrike" dirty="0">
                          <a:effectLst/>
                          <a:latin typeface="Bahnschrift SemiBold" panose="020B0502040204020203" pitchFamily="34" charset="0"/>
                        </a:rPr>
                        <a:t>11067</a:t>
                      </a:r>
                      <a:endParaRPr lang="en-US" sz="4000" b="1" i="0" u="none" strike="noStrike" dirty="0">
                        <a:effectLst/>
                        <a:latin typeface="Bahnschrift SemiBold" panose="020B0502040204020203" pitchFamily="34"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rtl="0" fontAlgn="b">
                        <a:spcBef>
                          <a:spcPts val="0"/>
                        </a:spcBef>
                        <a:spcAft>
                          <a:spcPts val="0"/>
                        </a:spcAft>
                      </a:pPr>
                      <a:r>
                        <a:rPr lang="en-US" sz="2400" b="1" u="none" strike="noStrike" dirty="0">
                          <a:effectLst/>
                          <a:latin typeface="Bahnschrift SemiBold" panose="020B0502040204020203" pitchFamily="34" charset="0"/>
                        </a:rPr>
                        <a:t>4136</a:t>
                      </a:r>
                      <a:endParaRPr lang="en-US" sz="4000" b="1" i="0" u="none" strike="noStrike" dirty="0">
                        <a:effectLst/>
                        <a:latin typeface="Bahnschrift SemiBold" panose="020B0502040204020203" pitchFamily="34"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hr-HR" sz="2400" b="1" i="0" u="none" strike="noStrike" dirty="0">
                          <a:solidFill>
                            <a:srgbClr val="000000"/>
                          </a:solidFill>
                          <a:effectLst/>
                          <a:latin typeface="Bahnschrift SemiBold" panose="020B0502040204020203" pitchFamily="34" charset="0"/>
                        </a:rPr>
                        <a:t>2.8</a:t>
                      </a:r>
                      <a:endParaRPr lang="en-US" sz="2400" b="1" i="0" u="none" strike="noStrike" dirty="0">
                        <a:solidFill>
                          <a:srgbClr val="000000"/>
                        </a:solidFill>
                        <a:effectLst/>
                        <a:latin typeface="Bahnschrift SemiBold"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hr-HR" sz="2400" b="1" i="0" u="none" strike="noStrike" dirty="0">
                          <a:solidFill>
                            <a:srgbClr val="000000"/>
                          </a:solidFill>
                          <a:effectLst/>
                          <a:latin typeface="Bahnschrift SemiBold" panose="020B0502040204020203" pitchFamily="34" charset="0"/>
                        </a:rPr>
                        <a:t>19.7</a:t>
                      </a:r>
                      <a:endParaRPr lang="en-US" sz="2400" b="1" i="0" u="none" strike="noStrike" dirty="0">
                        <a:solidFill>
                          <a:srgbClr val="000000"/>
                        </a:solidFill>
                        <a:effectLst/>
                        <a:latin typeface="Bahnschrift SemiBold"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hr-HR" sz="2400" b="1" i="0" u="none" strike="noStrike" dirty="0">
                          <a:solidFill>
                            <a:srgbClr val="000000"/>
                          </a:solidFill>
                          <a:effectLst/>
                          <a:latin typeface="Bahnschrift SemiBold" panose="020B0502040204020203" pitchFamily="34" charset="0"/>
                        </a:rPr>
                        <a:t>84.4</a:t>
                      </a:r>
                      <a:endParaRPr lang="en-US" sz="2400" b="1" i="0" u="none" strike="noStrike" dirty="0">
                        <a:solidFill>
                          <a:srgbClr val="000000"/>
                        </a:solidFill>
                        <a:effectLst/>
                        <a:latin typeface="Bahnschrift SemiBold"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hr-HR" sz="2400" b="1" i="0" u="none" strike="noStrike" dirty="0">
                          <a:solidFill>
                            <a:srgbClr val="000000"/>
                          </a:solidFill>
                          <a:effectLst/>
                          <a:latin typeface="Bahnschrift SemiBold" panose="020B0502040204020203" pitchFamily="34" charset="0"/>
                        </a:rPr>
                        <a:t>1064.7</a:t>
                      </a:r>
                      <a:endParaRPr lang="en-US" sz="2400" b="1" i="0" u="none" strike="noStrike" dirty="0">
                        <a:solidFill>
                          <a:srgbClr val="000000"/>
                        </a:solidFill>
                        <a:effectLst/>
                        <a:latin typeface="Bahnschrift SemiBold"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383618635"/>
                  </a:ext>
                </a:extLst>
              </a:tr>
              <a:tr h="13715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noProof="0" dirty="0" err="1">
                          <a:latin typeface="Bahnschrift SemiBold" panose="020B0502040204020203" pitchFamily="34" charset="0"/>
                        </a:rPr>
                        <a:t>Navmii</a:t>
                      </a:r>
                      <a:r>
                        <a:rPr lang="hr-HR" b="1" noProof="0" dirty="0">
                          <a:latin typeface="Bahnschrift SemiBold" panose="020B0502040204020203" pitchFamily="34" charset="0"/>
                        </a:rPr>
                        <a:t> GPS</a:t>
                      </a:r>
                    </a:p>
                    <a:p>
                      <a:pPr marL="0" marR="0" lvl="0" indent="0" algn="l" defTabSz="914400" rtl="0" eaLnBrk="1" fontAlgn="auto" latinLnBrk="0" hangingPunct="1">
                        <a:lnSpc>
                          <a:spcPct val="100000"/>
                        </a:lnSpc>
                        <a:spcBef>
                          <a:spcPts val="0"/>
                        </a:spcBef>
                        <a:spcAft>
                          <a:spcPts val="0"/>
                        </a:spcAft>
                        <a:buClrTx/>
                        <a:buSzTx/>
                        <a:buFontTx/>
                        <a:buNone/>
                        <a:tabLst/>
                        <a:defRPr/>
                      </a:pPr>
                      <a:r>
                        <a:rPr lang="hr-HR" b="1" noProof="0" dirty="0">
                          <a:latin typeface="Bahnschrift SemiBold" panose="020B0502040204020203" pitchFamily="34" charset="0"/>
                        </a:rPr>
                        <a:t>World</a:t>
                      </a:r>
                      <a:endParaRPr lang="en-US" b="1" noProof="0" dirty="0">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rtl="0" fontAlgn="b">
                        <a:spcBef>
                          <a:spcPts val="0"/>
                        </a:spcBef>
                        <a:spcAft>
                          <a:spcPts val="0"/>
                        </a:spcAft>
                      </a:pPr>
                      <a:r>
                        <a:rPr lang="en-US" sz="2400" b="1" u="none" strike="noStrike" dirty="0">
                          <a:effectLst/>
                          <a:latin typeface="Bahnschrift SemiBold" panose="020B0502040204020203" pitchFamily="34" charset="0"/>
                        </a:rPr>
                        <a:t>113588</a:t>
                      </a:r>
                      <a:endParaRPr lang="en-US" sz="4000" b="1" i="0" u="none" strike="noStrike" dirty="0">
                        <a:effectLst/>
                        <a:latin typeface="Bahnschrift SemiBold" panose="020B0502040204020203" pitchFamily="34"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rtl="0" fontAlgn="b">
                        <a:spcBef>
                          <a:spcPts val="0"/>
                        </a:spcBef>
                        <a:spcAft>
                          <a:spcPts val="0"/>
                        </a:spcAft>
                      </a:pPr>
                      <a:r>
                        <a:rPr lang="hr-HR" sz="2400" b="1" u="none" strike="noStrike" dirty="0">
                          <a:effectLst/>
                          <a:latin typeface="Bahnschrift SemiBold" panose="020B0502040204020203" pitchFamily="34" charset="0"/>
                        </a:rPr>
                        <a:t>3.8</a:t>
                      </a:r>
                      <a:endParaRPr lang="en-US" sz="4000" b="1" i="0" u="none" strike="noStrike" dirty="0">
                        <a:effectLst/>
                        <a:latin typeface="Bahnschrift SemiBold" panose="020B0502040204020203" pitchFamily="34"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rtl="0" fontAlgn="b">
                        <a:spcBef>
                          <a:spcPts val="0"/>
                        </a:spcBef>
                        <a:spcAft>
                          <a:spcPts val="0"/>
                        </a:spcAft>
                      </a:pPr>
                      <a:r>
                        <a:rPr lang="en-US" sz="2400" b="1" u="none" strike="noStrike" dirty="0">
                          <a:effectLst/>
                          <a:latin typeface="Bahnschrift SemiBold" panose="020B0502040204020203" pitchFamily="34" charset="0"/>
                        </a:rPr>
                        <a:t>12748</a:t>
                      </a:r>
                      <a:endParaRPr lang="en-US" sz="4000" b="1" i="0" u="none" strike="noStrike" dirty="0">
                        <a:effectLst/>
                        <a:latin typeface="Bahnschrift SemiBold" panose="020B0502040204020203" pitchFamily="34"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rtl="0" fontAlgn="b">
                        <a:spcBef>
                          <a:spcPts val="0"/>
                        </a:spcBef>
                        <a:spcAft>
                          <a:spcPts val="0"/>
                        </a:spcAft>
                      </a:pPr>
                      <a:r>
                        <a:rPr lang="en-US" sz="2400" b="1" u="none" strike="noStrike" dirty="0">
                          <a:effectLst/>
                          <a:latin typeface="Bahnschrift SemiBold" panose="020B0502040204020203" pitchFamily="34" charset="0"/>
                        </a:rPr>
                        <a:t>1044</a:t>
                      </a:r>
                      <a:endParaRPr lang="en-US" sz="4000" b="1" i="0" u="none" strike="noStrike" dirty="0">
                        <a:effectLst/>
                        <a:latin typeface="Bahnschrift SemiBold" panose="020B0502040204020203" pitchFamily="34"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fontAlgn="b"/>
                      <a:r>
                        <a:rPr lang="hr-HR" sz="2400" b="1" i="0" u="none" strike="noStrike" dirty="0">
                          <a:solidFill>
                            <a:srgbClr val="000000"/>
                          </a:solidFill>
                          <a:effectLst/>
                          <a:latin typeface="Bahnschrift SemiBold" panose="020B0502040204020203" pitchFamily="34" charset="0"/>
                        </a:rPr>
                        <a:t>0.71</a:t>
                      </a:r>
                      <a:endParaRPr lang="en-US" sz="2400" b="1" i="0" u="none" strike="noStrike" dirty="0">
                        <a:solidFill>
                          <a:srgbClr val="000000"/>
                        </a:solidFill>
                        <a:effectLst/>
                        <a:latin typeface="Bahnschrift SemiBold"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fontAlgn="b"/>
                      <a:r>
                        <a:rPr lang="hr-HR" sz="2400" b="1" i="0" u="none" strike="noStrike" dirty="0">
                          <a:solidFill>
                            <a:srgbClr val="000000"/>
                          </a:solidFill>
                          <a:effectLst/>
                          <a:latin typeface="Bahnschrift SemiBold" panose="020B0502040204020203" pitchFamily="34" charset="0"/>
                        </a:rPr>
                        <a:t>4.9</a:t>
                      </a:r>
                      <a:endParaRPr lang="en-US" sz="2400" b="1" i="0" u="none" strike="noStrike" dirty="0">
                        <a:solidFill>
                          <a:srgbClr val="000000"/>
                        </a:solidFill>
                        <a:effectLst/>
                        <a:latin typeface="Bahnschrift SemiBold"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fontAlgn="b"/>
                      <a:r>
                        <a:rPr lang="hr-HR" sz="2400" b="1" i="0" u="none" strike="noStrike" dirty="0">
                          <a:solidFill>
                            <a:srgbClr val="000000"/>
                          </a:solidFill>
                          <a:effectLst/>
                          <a:latin typeface="Bahnschrift SemiBold" panose="020B0502040204020203" pitchFamily="34" charset="0"/>
                        </a:rPr>
                        <a:t>21.3</a:t>
                      </a:r>
                      <a:endParaRPr lang="en-US" sz="2400" b="1" i="0" u="none" strike="noStrike" dirty="0">
                        <a:solidFill>
                          <a:srgbClr val="000000"/>
                        </a:solidFill>
                        <a:effectLst/>
                        <a:latin typeface="Bahnschrift SemiBold"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fontAlgn="b"/>
                      <a:r>
                        <a:rPr lang="hr-HR" sz="2400" b="1" i="0" u="none" strike="noStrike" dirty="0">
                          <a:solidFill>
                            <a:srgbClr val="000000"/>
                          </a:solidFill>
                          <a:effectLst/>
                          <a:latin typeface="Bahnschrift SemiBold" panose="020B0502040204020203" pitchFamily="34" charset="0"/>
                        </a:rPr>
                        <a:t>227.7</a:t>
                      </a:r>
                      <a:endParaRPr lang="en-US" sz="2400" b="1" i="0" u="none" strike="noStrike" dirty="0">
                        <a:solidFill>
                          <a:srgbClr val="000000"/>
                        </a:solidFill>
                        <a:effectLst/>
                        <a:latin typeface="Bahnschrift SemiBold"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59022686"/>
                  </a:ext>
                </a:extLst>
              </a:tr>
            </a:tbl>
          </a:graphicData>
        </a:graphic>
      </p:graphicFrame>
      <p:pic>
        <p:nvPicPr>
          <p:cNvPr id="2" name="Picture 1" descr="A picture containing drawing, game, clock&#10;&#10;Description automatically generated">
            <a:extLst>
              <a:ext uri="{FF2B5EF4-FFF2-40B4-BE49-F238E27FC236}">
                <a16:creationId xmlns:a16="http://schemas.microsoft.com/office/drawing/2014/main" id="{8943C661-7E7C-438D-9D08-E4E76D1693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4058" y="1535176"/>
            <a:ext cx="1005840" cy="1005840"/>
          </a:xfrm>
          <a:prstGeom prst="rect">
            <a:avLst/>
          </a:prstGeom>
        </p:spPr>
      </p:pic>
      <p:pic>
        <p:nvPicPr>
          <p:cNvPr id="5" name="Picture 4" descr="A picture containing airplane&#10;&#10;Description automatically generated">
            <a:extLst>
              <a:ext uri="{FF2B5EF4-FFF2-40B4-BE49-F238E27FC236}">
                <a16:creationId xmlns:a16="http://schemas.microsoft.com/office/drawing/2014/main" id="{394F84AD-60FC-4B50-88AD-3C294DAFBC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4058" y="4335834"/>
            <a:ext cx="1005840" cy="1005840"/>
          </a:xfrm>
          <a:prstGeom prst="rect">
            <a:avLst/>
          </a:prstGeom>
        </p:spPr>
      </p:pic>
      <p:pic>
        <p:nvPicPr>
          <p:cNvPr id="6" name="Picture 5" descr="A picture containing clock&#10;&#10;Description automatically generated">
            <a:extLst>
              <a:ext uri="{FF2B5EF4-FFF2-40B4-BE49-F238E27FC236}">
                <a16:creationId xmlns:a16="http://schemas.microsoft.com/office/drawing/2014/main" id="{3814B546-5449-4AA6-8076-7EE90C96F9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4058" y="5736163"/>
            <a:ext cx="1005840" cy="1005840"/>
          </a:xfrm>
          <a:prstGeom prst="rect">
            <a:avLst/>
          </a:prstGeom>
        </p:spPr>
      </p:pic>
      <p:pic>
        <p:nvPicPr>
          <p:cNvPr id="14" name="Picture 13" descr="A picture containing drawing, clock&#10;&#10;Description automatically generated">
            <a:extLst>
              <a:ext uri="{FF2B5EF4-FFF2-40B4-BE49-F238E27FC236}">
                <a16:creationId xmlns:a16="http://schemas.microsoft.com/office/drawing/2014/main" id="{DD58A430-AFC5-4852-9C22-8E93F0C793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84058" y="2935505"/>
            <a:ext cx="1005840" cy="1005840"/>
          </a:xfrm>
          <a:prstGeom prst="rect">
            <a:avLst/>
          </a:prstGeom>
        </p:spPr>
      </p:pic>
    </p:spTree>
    <p:extLst>
      <p:ext uri="{BB962C8B-B14F-4D97-AF65-F5344CB8AC3E}">
        <p14:creationId xmlns:p14="http://schemas.microsoft.com/office/powerpoint/2010/main" val="1690030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C16968E4-41F0-471D-83D8-E7E9EEE86D1F}"/>
              </a:ext>
            </a:extLst>
          </p:cNvPr>
          <p:cNvGraphicFramePr>
            <a:graphicFrameLocks noGrp="1"/>
          </p:cNvGraphicFramePr>
          <p:nvPr>
            <p:extLst>
              <p:ext uri="{D42A27DB-BD31-4B8C-83A1-F6EECF244321}">
                <p14:modId xmlns:p14="http://schemas.microsoft.com/office/powerpoint/2010/main" val="2999334224"/>
              </p:ext>
            </p:extLst>
          </p:nvPr>
        </p:nvGraphicFramePr>
        <p:xfrm>
          <a:off x="0" y="0"/>
          <a:ext cx="12201528" cy="6858000"/>
        </p:xfrm>
        <a:graphic>
          <a:graphicData uri="http://schemas.openxmlformats.org/drawingml/2006/table">
            <a:tbl>
              <a:tblPr firstRow="1" bandRow="1">
                <a:tableStyleId>{5C22544A-7EE6-4342-B048-85BDC9FD1C3A}</a:tableStyleId>
              </a:tblPr>
              <a:tblGrid>
                <a:gridCol w="3291840">
                  <a:extLst>
                    <a:ext uri="{9D8B030D-6E8A-4147-A177-3AD203B41FA5}">
                      <a16:colId xmlns:a16="http://schemas.microsoft.com/office/drawing/2014/main" val="1113440947"/>
                    </a:ext>
                  </a:extLst>
                </a:gridCol>
                <a:gridCol w="1484948">
                  <a:extLst>
                    <a:ext uri="{9D8B030D-6E8A-4147-A177-3AD203B41FA5}">
                      <a16:colId xmlns:a16="http://schemas.microsoft.com/office/drawing/2014/main" val="395990504"/>
                    </a:ext>
                  </a:extLst>
                </a:gridCol>
                <a:gridCol w="1484948">
                  <a:extLst>
                    <a:ext uri="{9D8B030D-6E8A-4147-A177-3AD203B41FA5}">
                      <a16:colId xmlns:a16="http://schemas.microsoft.com/office/drawing/2014/main" val="1420841851"/>
                    </a:ext>
                  </a:extLst>
                </a:gridCol>
                <a:gridCol w="1484948">
                  <a:extLst>
                    <a:ext uri="{9D8B030D-6E8A-4147-A177-3AD203B41FA5}">
                      <a16:colId xmlns:a16="http://schemas.microsoft.com/office/drawing/2014/main" val="3130483173"/>
                    </a:ext>
                  </a:extLst>
                </a:gridCol>
                <a:gridCol w="1484948">
                  <a:extLst>
                    <a:ext uri="{9D8B030D-6E8A-4147-A177-3AD203B41FA5}">
                      <a16:colId xmlns:a16="http://schemas.microsoft.com/office/drawing/2014/main" val="677866880"/>
                    </a:ext>
                  </a:extLst>
                </a:gridCol>
                <a:gridCol w="1484948">
                  <a:extLst>
                    <a:ext uri="{9D8B030D-6E8A-4147-A177-3AD203B41FA5}">
                      <a16:colId xmlns:a16="http://schemas.microsoft.com/office/drawing/2014/main" val="1932205026"/>
                    </a:ext>
                  </a:extLst>
                </a:gridCol>
                <a:gridCol w="1484948">
                  <a:extLst>
                    <a:ext uri="{9D8B030D-6E8A-4147-A177-3AD203B41FA5}">
                      <a16:colId xmlns:a16="http://schemas.microsoft.com/office/drawing/2014/main" val="694960327"/>
                    </a:ext>
                  </a:extLst>
                </a:gridCol>
              </a:tblGrid>
              <a:tr h="457200">
                <a:tc gridSpan="2">
                  <a:txBody>
                    <a:bodyPr/>
                    <a:lstStyle/>
                    <a:p>
                      <a:pPr algn="ctr"/>
                      <a:endParaRPr lang="en-US" noProof="0" dirty="0">
                        <a:solidFill>
                          <a:schemeClr val="bg1"/>
                        </a:solidFill>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US" sz="1400" noProof="0" dirty="0">
                        <a:latin typeface="Bahnschrift SemiBol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gridSpan="5">
                  <a:txBody>
                    <a:bodyPr/>
                    <a:lstStyle/>
                    <a:p>
                      <a:pPr algn="ctr"/>
                      <a:r>
                        <a:rPr lang="en-US" sz="1400" noProof="0" dirty="0">
                          <a:latin typeface="Bahnschrift SemiBold" panose="020B0502040204020203" pitchFamily="34" charset="0"/>
                        </a:rPr>
                        <a:t>Number of reviews used in this report per year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US" sz="1400" noProof="0" dirty="0">
                        <a:latin typeface="Bahnschrift SemiBol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US" sz="1400" noProof="0" dirty="0">
                        <a:latin typeface="Bahnschrift SemiBol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US" sz="1400" noProof="0" dirty="0">
                        <a:latin typeface="Bahnschrift SemiBol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US" sz="1400" noProof="0" dirty="0">
                        <a:latin typeface="Bahnschrift SemiBol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3178933514"/>
                  </a:ext>
                </a:extLst>
              </a:tr>
              <a:tr h="914400">
                <a:tc>
                  <a:txBody>
                    <a:bodyPr/>
                    <a:lstStyle/>
                    <a:p>
                      <a:pPr algn="ctr"/>
                      <a:r>
                        <a:rPr lang="en-US" noProof="0" dirty="0">
                          <a:solidFill>
                            <a:schemeClr val="bg1"/>
                          </a:solidFill>
                          <a:latin typeface="Bahnschrift SemiBold" panose="020B0502040204020203" pitchFamily="34" charset="0"/>
                        </a:rPr>
                        <a:t>Application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1400" noProof="0" dirty="0">
                          <a:solidFill>
                            <a:schemeClr val="bg1"/>
                          </a:solidFill>
                          <a:latin typeface="Bahnschrift SemiBold" panose="020B0502040204020203" pitchFamily="34" charset="0"/>
                        </a:rPr>
                        <a:t>N (with comments)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hr-HR" sz="1400" noProof="0" dirty="0">
                          <a:solidFill>
                            <a:schemeClr val="bg1"/>
                          </a:solidFill>
                          <a:latin typeface="Bahnschrift SemiBold" panose="020B0502040204020203" pitchFamily="34" charset="0"/>
                        </a:rPr>
                        <a:t>2016</a:t>
                      </a:r>
                      <a:endParaRPr lang="en-US" sz="1400" noProof="0" dirty="0">
                        <a:solidFill>
                          <a:schemeClr val="bg1"/>
                        </a:solidFill>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hr-HR" sz="1400" noProof="0" dirty="0">
                          <a:solidFill>
                            <a:schemeClr val="bg1"/>
                          </a:solidFill>
                          <a:latin typeface="Bahnschrift SemiBold" panose="020B0502040204020203" pitchFamily="34" charset="0"/>
                        </a:rPr>
                        <a:t>2017</a:t>
                      </a:r>
                      <a:endParaRPr lang="en-US" sz="1400" noProof="0" dirty="0">
                        <a:solidFill>
                          <a:schemeClr val="bg1"/>
                        </a:solidFill>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hr-HR" sz="1400" noProof="0" dirty="0">
                          <a:solidFill>
                            <a:schemeClr val="bg1"/>
                          </a:solidFill>
                          <a:latin typeface="Bahnschrift SemiBold" panose="020B0502040204020203" pitchFamily="34" charset="0"/>
                        </a:rPr>
                        <a:t>2018</a:t>
                      </a:r>
                      <a:endParaRPr lang="en-US" sz="1400" noProof="0" dirty="0">
                        <a:solidFill>
                          <a:schemeClr val="bg1"/>
                        </a:solidFill>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hr-HR" sz="1400" noProof="0" dirty="0">
                          <a:solidFill>
                            <a:schemeClr val="bg1"/>
                          </a:solidFill>
                          <a:latin typeface="Bahnschrift SemiBold" panose="020B0502040204020203" pitchFamily="34" charset="0"/>
                        </a:rPr>
                        <a:t>2019</a:t>
                      </a:r>
                      <a:endParaRPr lang="en-US" sz="1400" noProof="0" dirty="0">
                        <a:solidFill>
                          <a:schemeClr val="bg1"/>
                        </a:solidFill>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hr-HR" sz="1400" noProof="0" dirty="0">
                          <a:solidFill>
                            <a:schemeClr val="bg1"/>
                          </a:solidFill>
                          <a:latin typeface="Bahnschrift SemiBold" panose="020B0502040204020203" pitchFamily="34" charset="0"/>
                        </a:rPr>
                        <a:t>2020</a:t>
                      </a:r>
                      <a:endParaRPr lang="en-US" sz="1400" noProof="0" dirty="0">
                        <a:solidFill>
                          <a:schemeClr val="bg1"/>
                        </a:solidFill>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2868778170"/>
                  </a:ext>
                </a:extLst>
              </a:tr>
              <a:tr h="1371600">
                <a:tc>
                  <a:txBody>
                    <a:bodyPr/>
                    <a:lstStyle/>
                    <a:p>
                      <a:r>
                        <a:rPr lang="hr-HR" b="1" noProof="0" dirty="0">
                          <a:solidFill>
                            <a:schemeClr val="tx1"/>
                          </a:solidFill>
                          <a:latin typeface="Bahnschrift SemiBold" panose="020B0502040204020203" pitchFamily="34" charset="0"/>
                        </a:rPr>
                        <a:t>Genius </a:t>
                      </a:r>
                      <a:r>
                        <a:rPr lang="hr-HR" b="1" noProof="0" dirty="0" err="1">
                          <a:solidFill>
                            <a:schemeClr val="tx1"/>
                          </a:solidFill>
                          <a:latin typeface="Bahnschrift SemiBold" panose="020B0502040204020203" pitchFamily="34" charset="0"/>
                        </a:rPr>
                        <a:t>Maps</a:t>
                      </a:r>
                      <a:endParaRPr lang="en-US" b="1" noProof="0" dirty="0">
                        <a:solidFill>
                          <a:schemeClr val="tx1"/>
                        </a:solidFill>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9DDC"/>
                    </a:solidFill>
                  </a:tcPr>
                </a:tc>
                <a:tc>
                  <a:txBody>
                    <a:bodyPr/>
                    <a:lstStyle/>
                    <a:p>
                      <a:pPr algn="ctr" rtl="0" fontAlgn="b">
                        <a:spcBef>
                          <a:spcPts val="0"/>
                        </a:spcBef>
                        <a:spcAft>
                          <a:spcPts val="0"/>
                        </a:spcAft>
                      </a:pPr>
                      <a:r>
                        <a:rPr lang="en-US" sz="2400" b="1" u="none" strike="noStrike" dirty="0">
                          <a:effectLst/>
                          <a:latin typeface="Bahnschrift SemiBold" panose="020B0502040204020203" pitchFamily="34" charset="0"/>
                        </a:rPr>
                        <a:t>277</a:t>
                      </a:r>
                      <a:endParaRPr lang="en-US" sz="4000" b="1" i="0" u="none" strike="noStrike" dirty="0">
                        <a:effectLst/>
                        <a:latin typeface="Bahnschrift SemiBold" panose="020B0502040204020203" pitchFamily="34"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9DDC"/>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39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9DDC"/>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52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9DDC"/>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69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9DDC"/>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84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9DDC"/>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33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9DDC"/>
                    </a:solidFill>
                  </a:tcPr>
                </a:tc>
                <a:extLst>
                  <a:ext uri="{0D108BD9-81ED-4DB2-BD59-A6C34878D82A}">
                    <a16:rowId xmlns:a16="http://schemas.microsoft.com/office/drawing/2014/main" val="3171286591"/>
                  </a:ext>
                </a:extLst>
              </a:tr>
              <a:tr h="1371600">
                <a:tc>
                  <a:txBody>
                    <a:bodyPr/>
                    <a:lstStyle/>
                    <a:p>
                      <a:pPr marL="0" algn="l" defTabSz="914400" rtl="0" eaLnBrk="1" latinLnBrk="0" hangingPunct="1"/>
                      <a:r>
                        <a:rPr lang="en-US" sz="1800" b="1" kern="1200" noProof="0" dirty="0">
                          <a:solidFill>
                            <a:schemeClr val="tx1"/>
                          </a:solidFill>
                          <a:latin typeface="Bahnschrift SemiBold" panose="020B0502040204020203" pitchFamily="34" charset="0"/>
                          <a:ea typeface="+mn-ea"/>
                          <a:cs typeface="+mn-cs"/>
                        </a:rPr>
                        <a:t>TomTom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rtl="0" fontAlgn="b">
                        <a:spcBef>
                          <a:spcPts val="0"/>
                        </a:spcBef>
                        <a:spcAft>
                          <a:spcPts val="0"/>
                        </a:spcAft>
                      </a:pPr>
                      <a:r>
                        <a:rPr lang="en-US" sz="2400" b="1" u="none" strike="noStrike" dirty="0">
                          <a:effectLst/>
                          <a:latin typeface="Bahnschrift SemiBold" panose="020B0502040204020203" pitchFamily="34" charset="0"/>
                        </a:rPr>
                        <a:t>8145</a:t>
                      </a:r>
                      <a:endParaRPr lang="en-US" sz="4000" b="1" i="0" u="none" strike="noStrike" dirty="0">
                        <a:effectLst/>
                        <a:latin typeface="Bahnschrift SemiBold" panose="020B0502040204020203" pitchFamily="34"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1651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2064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1555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2113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a:solidFill>
                            <a:schemeClr val="dk1"/>
                          </a:solidFill>
                          <a:effectLst/>
                          <a:latin typeface="Bahnschrift SemiBold" panose="020B0502040204020203" pitchFamily="34" charset="0"/>
                          <a:ea typeface="+mn-ea"/>
                          <a:cs typeface="+mn-cs"/>
                        </a:rPr>
                        <a:t>762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309183646"/>
                  </a:ext>
                </a:extLst>
              </a:tr>
              <a:tr h="1371600">
                <a:tc>
                  <a:txBody>
                    <a:bodyPr/>
                    <a:lstStyle/>
                    <a:p>
                      <a:r>
                        <a:rPr lang="en-US" b="1" noProof="0" dirty="0" err="1">
                          <a:latin typeface="Bahnschrift SemiBold" panose="020B0502040204020203" pitchFamily="34" charset="0"/>
                        </a:rPr>
                        <a:t>CoPilot</a:t>
                      </a:r>
                      <a:endParaRPr lang="en-US" b="1" noProof="0" dirty="0">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rtl="0" fontAlgn="b">
                        <a:spcBef>
                          <a:spcPts val="0"/>
                        </a:spcBef>
                        <a:spcAft>
                          <a:spcPts val="0"/>
                        </a:spcAft>
                      </a:pPr>
                      <a:r>
                        <a:rPr lang="en-US" sz="2400" b="1" u="none" strike="noStrike" dirty="0">
                          <a:effectLst/>
                          <a:latin typeface="Bahnschrift SemiBold" panose="020B0502040204020203" pitchFamily="34" charset="0"/>
                        </a:rPr>
                        <a:t>4136</a:t>
                      </a:r>
                      <a:endParaRPr lang="en-US" sz="4000" b="1" i="0" u="none" strike="noStrike" dirty="0">
                        <a:effectLst/>
                        <a:latin typeface="Bahnschrift SemiBold" panose="020B0502040204020203" pitchFamily="34"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507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1186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566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1442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435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383618635"/>
                  </a:ext>
                </a:extLst>
              </a:tr>
              <a:tr h="13716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hr-HR" b="1" noProof="0" dirty="0">
                          <a:latin typeface="Bahnschrift SemiBold" panose="020B0502040204020203" pitchFamily="34" charset="0"/>
                        </a:rPr>
                      </a:br>
                      <a:r>
                        <a:rPr lang="en-US" b="1" noProof="0" dirty="0" err="1">
                          <a:latin typeface="Bahnschrift SemiBold" panose="020B0502040204020203" pitchFamily="34" charset="0"/>
                        </a:rPr>
                        <a:t>Navmii</a:t>
                      </a:r>
                      <a:r>
                        <a:rPr lang="hr-HR" b="1" noProof="0" dirty="0">
                          <a:latin typeface="Bahnschrift SemiBold" panose="020B0502040204020203" pitchFamily="34" charset="0"/>
                        </a:rPr>
                        <a:t> GPS</a:t>
                      </a:r>
                    </a:p>
                    <a:p>
                      <a:pPr marL="0" marR="0" lvl="0" indent="0" algn="l" defTabSz="914400" rtl="0" eaLnBrk="1" fontAlgn="auto" latinLnBrk="0" hangingPunct="1">
                        <a:lnSpc>
                          <a:spcPct val="100000"/>
                        </a:lnSpc>
                        <a:spcBef>
                          <a:spcPts val="0"/>
                        </a:spcBef>
                        <a:spcAft>
                          <a:spcPts val="0"/>
                        </a:spcAft>
                        <a:buClrTx/>
                        <a:buSzTx/>
                        <a:buFontTx/>
                        <a:buNone/>
                        <a:tabLst/>
                        <a:defRPr/>
                      </a:pPr>
                      <a:r>
                        <a:rPr lang="hr-HR" b="1" noProof="0" dirty="0">
                          <a:latin typeface="Bahnschrift SemiBold" panose="020B0502040204020203" pitchFamily="34" charset="0"/>
                        </a:rPr>
                        <a:t>World</a:t>
                      </a:r>
                      <a:endParaRPr lang="en-US" b="1" noProof="0" dirty="0">
                        <a:latin typeface="Bahnschrift SemiBold"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noProof="0" dirty="0">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rtl="0" fontAlgn="b">
                        <a:spcBef>
                          <a:spcPts val="0"/>
                        </a:spcBef>
                        <a:spcAft>
                          <a:spcPts val="0"/>
                        </a:spcAft>
                      </a:pPr>
                      <a:r>
                        <a:rPr lang="en-US" sz="2400" b="1" u="none" strike="noStrike" dirty="0">
                          <a:effectLst/>
                          <a:latin typeface="Bahnschrift SemiBold" panose="020B0502040204020203" pitchFamily="34" charset="0"/>
                        </a:rPr>
                        <a:t>1044</a:t>
                      </a:r>
                      <a:endParaRPr lang="en-US" sz="4000" b="1" i="0" u="none" strike="noStrike" dirty="0">
                        <a:effectLst/>
                        <a:latin typeface="Bahnschrift SemiBold" panose="020B0502040204020203" pitchFamily="34"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314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369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169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145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47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59022686"/>
                  </a:ext>
                </a:extLst>
              </a:tr>
            </a:tbl>
          </a:graphicData>
        </a:graphic>
      </p:graphicFrame>
      <p:pic>
        <p:nvPicPr>
          <p:cNvPr id="2" name="Picture 1" descr="A picture containing drawing, game, clock&#10;&#10;Description automatically generated">
            <a:extLst>
              <a:ext uri="{FF2B5EF4-FFF2-40B4-BE49-F238E27FC236}">
                <a16:creationId xmlns:a16="http://schemas.microsoft.com/office/drawing/2014/main" id="{BF1F5F6E-0B09-4B9E-92CA-658D4AB42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4058" y="1525651"/>
            <a:ext cx="1005840" cy="1005840"/>
          </a:xfrm>
          <a:prstGeom prst="rect">
            <a:avLst/>
          </a:prstGeom>
        </p:spPr>
      </p:pic>
      <p:pic>
        <p:nvPicPr>
          <p:cNvPr id="5" name="Picture 4" descr="A picture containing airplane&#10;&#10;Description automatically generated">
            <a:extLst>
              <a:ext uri="{FF2B5EF4-FFF2-40B4-BE49-F238E27FC236}">
                <a16:creationId xmlns:a16="http://schemas.microsoft.com/office/drawing/2014/main" id="{E5F1E435-8E21-4E60-B093-19F435A128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4059" y="4260077"/>
            <a:ext cx="1005840" cy="1005840"/>
          </a:xfrm>
          <a:prstGeom prst="rect">
            <a:avLst/>
          </a:prstGeom>
        </p:spPr>
      </p:pic>
      <p:pic>
        <p:nvPicPr>
          <p:cNvPr id="6" name="Picture 5" descr="A picture containing clock&#10;&#10;Description automatically generated">
            <a:extLst>
              <a:ext uri="{FF2B5EF4-FFF2-40B4-BE49-F238E27FC236}">
                <a16:creationId xmlns:a16="http://schemas.microsoft.com/office/drawing/2014/main" id="{F90A7574-6DDD-4843-AD6D-79A1A2212D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4058" y="5660406"/>
            <a:ext cx="1005840" cy="1005840"/>
          </a:xfrm>
          <a:prstGeom prst="rect">
            <a:avLst/>
          </a:prstGeom>
        </p:spPr>
      </p:pic>
      <p:pic>
        <p:nvPicPr>
          <p:cNvPr id="14" name="Picture 13" descr="A picture containing drawing, clock&#10;&#10;Description automatically generated">
            <a:extLst>
              <a:ext uri="{FF2B5EF4-FFF2-40B4-BE49-F238E27FC236}">
                <a16:creationId xmlns:a16="http://schemas.microsoft.com/office/drawing/2014/main" id="{2713D28C-8774-4F3E-8ECB-B082FC8262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84058" y="2859747"/>
            <a:ext cx="1005840" cy="1005840"/>
          </a:xfrm>
          <a:prstGeom prst="rect">
            <a:avLst/>
          </a:prstGeom>
        </p:spPr>
      </p:pic>
    </p:spTree>
    <p:extLst>
      <p:ext uri="{BB962C8B-B14F-4D97-AF65-F5344CB8AC3E}">
        <p14:creationId xmlns:p14="http://schemas.microsoft.com/office/powerpoint/2010/main" val="96450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C16968E4-41F0-471D-83D8-E7E9EEE86D1F}"/>
              </a:ext>
            </a:extLst>
          </p:cNvPr>
          <p:cNvGraphicFramePr>
            <a:graphicFrameLocks noGrp="1"/>
          </p:cNvGraphicFramePr>
          <p:nvPr>
            <p:extLst>
              <p:ext uri="{D42A27DB-BD31-4B8C-83A1-F6EECF244321}">
                <p14:modId xmlns:p14="http://schemas.microsoft.com/office/powerpoint/2010/main" val="3959343163"/>
              </p:ext>
            </p:extLst>
          </p:nvPr>
        </p:nvGraphicFramePr>
        <p:xfrm>
          <a:off x="0" y="0"/>
          <a:ext cx="12220578" cy="6858000"/>
        </p:xfrm>
        <a:graphic>
          <a:graphicData uri="http://schemas.openxmlformats.org/drawingml/2006/table">
            <a:tbl>
              <a:tblPr firstRow="1" bandRow="1">
                <a:tableStyleId>{5C22544A-7EE6-4342-B048-85BDC9FD1C3A}</a:tableStyleId>
              </a:tblPr>
              <a:tblGrid>
                <a:gridCol w="2790825">
                  <a:extLst>
                    <a:ext uri="{9D8B030D-6E8A-4147-A177-3AD203B41FA5}">
                      <a16:colId xmlns:a16="http://schemas.microsoft.com/office/drawing/2014/main" val="1113440947"/>
                    </a:ext>
                  </a:extLst>
                </a:gridCol>
                <a:gridCol w="1187841">
                  <a:extLst>
                    <a:ext uri="{9D8B030D-6E8A-4147-A177-3AD203B41FA5}">
                      <a16:colId xmlns:a16="http://schemas.microsoft.com/office/drawing/2014/main" val="395990504"/>
                    </a:ext>
                  </a:extLst>
                </a:gridCol>
                <a:gridCol w="686826">
                  <a:extLst>
                    <a:ext uri="{9D8B030D-6E8A-4147-A177-3AD203B41FA5}">
                      <a16:colId xmlns:a16="http://schemas.microsoft.com/office/drawing/2014/main" val="1420841851"/>
                    </a:ext>
                  </a:extLst>
                </a:gridCol>
                <a:gridCol w="686826">
                  <a:extLst>
                    <a:ext uri="{9D8B030D-6E8A-4147-A177-3AD203B41FA5}">
                      <a16:colId xmlns:a16="http://schemas.microsoft.com/office/drawing/2014/main" val="3130483173"/>
                    </a:ext>
                  </a:extLst>
                </a:gridCol>
                <a:gridCol w="686826">
                  <a:extLst>
                    <a:ext uri="{9D8B030D-6E8A-4147-A177-3AD203B41FA5}">
                      <a16:colId xmlns:a16="http://schemas.microsoft.com/office/drawing/2014/main" val="677866880"/>
                    </a:ext>
                  </a:extLst>
                </a:gridCol>
                <a:gridCol w="686826">
                  <a:extLst>
                    <a:ext uri="{9D8B030D-6E8A-4147-A177-3AD203B41FA5}">
                      <a16:colId xmlns:a16="http://schemas.microsoft.com/office/drawing/2014/main" val="1932205026"/>
                    </a:ext>
                  </a:extLst>
                </a:gridCol>
                <a:gridCol w="686826">
                  <a:extLst>
                    <a:ext uri="{9D8B030D-6E8A-4147-A177-3AD203B41FA5}">
                      <a16:colId xmlns:a16="http://schemas.microsoft.com/office/drawing/2014/main" val="694960327"/>
                    </a:ext>
                  </a:extLst>
                </a:gridCol>
                <a:gridCol w="686826">
                  <a:extLst>
                    <a:ext uri="{9D8B030D-6E8A-4147-A177-3AD203B41FA5}">
                      <a16:colId xmlns:a16="http://schemas.microsoft.com/office/drawing/2014/main" val="1436867900"/>
                    </a:ext>
                  </a:extLst>
                </a:gridCol>
                <a:gridCol w="686826">
                  <a:extLst>
                    <a:ext uri="{9D8B030D-6E8A-4147-A177-3AD203B41FA5}">
                      <a16:colId xmlns:a16="http://schemas.microsoft.com/office/drawing/2014/main" val="3364078463"/>
                    </a:ext>
                  </a:extLst>
                </a:gridCol>
                <a:gridCol w="686826">
                  <a:extLst>
                    <a:ext uri="{9D8B030D-6E8A-4147-A177-3AD203B41FA5}">
                      <a16:colId xmlns:a16="http://schemas.microsoft.com/office/drawing/2014/main" val="1354775350"/>
                    </a:ext>
                  </a:extLst>
                </a:gridCol>
                <a:gridCol w="686826">
                  <a:extLst>
                    <a:ext uri="{9D8B030D-6E8A-4147-A177-3AD203B41FA5}">
                      <a16:colId xmlns:a16="http://schemas.microsoft.com/office/drawing/2014/main" val="878334708"/>
                    </a:ext>
                  </a:extLst>
                </a:gridCol>
                <a:gridCol w="686826">
                  <a:extLst>
                    <a:ext uri="{9D8B030D-6E8A-4147-A177-3AD203B41FA5}">
                      <a16:colId xmlns:a16="http://schemas.microsoft.com/office/drawing/2014/main" val="2529861646"/>
                    </a:ext>
                  </a:extLst>
                </a:gridCol>
                <a:gridCol w="686826">
                  <a:extLst>
                    <a:ext uri="{9D8B030D-6E8A-4147-A177-3AD203B41FA5}">
                      <a16:colId xmlns:a16="http://schemas.microsoft.com/office/drawing/2014/main" val="1049105476"/>
                    </a:ext>
                  </a:extLst>
                </a:gridCol>
                <a:gridCol w="686826">
                  <a:extLst>
                    <a:ext uri="{9D8B030D-6E8A-4147-A177-3AD203B41FA5}">
                      <a16:colId xmlns:a16="http://schemas.microsoft.com/office/drawing/2014/main" val="3723641823"/>
                    </a:ext>
                  </a:extLst>
                </a:gridCol>
              </a:tblGrid>
              <a:tr h="457200">
                <a:tc gridSpan="2">
                  <a:txBody>
                    <a:bodyPr/>
                    <a:lstStyle/>
                    <a:p>
                      <a:pPr algn="ctr"/>
                      <a:endParaRPr lang="en-US" noProof="0" dirty="0">
                        <a:solidFill>
                          <a:schemeClr val="bg1"/>
                        </a:solidFill>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US" sz="1400" noProof="0" dirty="0">
                        <a:latin typeface="Bahnschrift SemiBol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gridSpan="12">
                  <a:txBody>
                    <a:bodyPr/>
                    <a:lstStyle/>
                    <a:p>
                      <a:pPr algn="ctr"/>
                      <a:r>
                        <a:rPr lang="en-US" sz="1400" noProof="0" dirty="0">
                          <a:latin typeface="Bahnschrift SemiBold" panose="020B0502040204020203" pitchFamily="34" charset="0"/>
                        </a:rPr>
                        <a:t>Number of reviews used in this report per month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US" sz="1400" noProof="0" dirty="0">
                        <a:latin typeface="Bahnschrift SemiBol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US" sz="1400" noProof="0" dirty="0">
                        <a:latin typeface="Bahnschrift SemiBol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US" sz="1400" noProof="0" dirty="0">
                        <a:latin typeface="Bahnschrift SemiBol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US" sz="1400" noProof="0" dirty="0">
                        <a:latin typeface="Bahnschrift SemiBol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US" sz="1400" noProof="0" dirty="0">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US" sz="1400" noProof="0" dirty="0">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US" sz="1400" noProof="0" dirty="0">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US" sz="1400" noProof="0" dirty="0">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US" sz="1400" noProof="0" dirty="0">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US" sz="1400" noProof="0" dirty="0">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US" sz="1400" noProof="0" dirty="0">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3178933514"/>
                  </a:ext>
                </a:extLst>
              </a:tr>
              <a:tr h="914400">
                <a:tc>
                  <a:txBody>
                    <a:bodyPr/>
                    <a:lstStyle/>
                    <a:p>
                      <a:pPr algn="ctr"/>
                      <a:r>
                        <a:rPr lang="en-US" noProof="0" dirty="0">
                          <a:solidFill>
                            <a:schemeClr val="bg1"/>
                          </a:solidFill>
                          <a:latin typeface="Bahnschrift SemiBold" panose="020B0502040204020203" pitchFamily="34" charset="0"/>
                        </a:rPr>
                        <a:t>Application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1400" noProof="0" dirty="0">
                          <a:solidFill>
                            <a:schemeClr val="bg1"/>
                          </a:solidFill>
                          <a:latin typeface="Bahnschrift SemiBold" panose="020B0502040204020203" pitchFamily="34" charset="0"/>
                        </a:rPr>
                        <a:t>N (with comments)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1400" noProof="0">
                          <a:solidFill>
                            <a:schemeClr val="bg1"/>
                          </a:solidFill>
                          <a:latin typeface="Bahnschrift SemiBold" panose="020B0502040204020203" pitchFamily="34" charset="0"/>
                        </a:rPr>
                        <a:t>Jan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1400" noProof="0">
                          <a:solidFill>
                            <a:schemeClr val="bg1"/>
                          </a:solidFill>
                          <a:latin typeface="Bahnschrift SemiBold" panose="020B0502040204020203" pitchFamily="34" charset="0"/>
                        </a:rPr>
                        <a:t>Feb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1400" noProof="0">
                          <a:solidFill>
                            <a:schemeClr val="bg1"/>
                          </a:solidFill>
                          <a:latin typeface="Bahnschrift SemiBold" panose="020B0502040204020203" pitchFamily="34" charset="0"/>
                        </a:rPr>
                        <a:t>Mar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1400" noProof="0">
                          <a:solidFill>
                            <a:schemeClr val="bg1"/>
                          </a:solidFill>
                          <a:latin typeface="Bahnschrift SemiBold" panose="020B0502040204020203" pitchFamily="34" charset="0"/>
                        </a:rPr>
                        <a:t>Apr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1400" noProof="0">
                          <a:solidFill>
                            <a:schemeClr val="bg1"/>
                          </a:solidFill>
                          <a:latin typeface="Bahnschrift SemiBold" panose="020B0502040204020203" pitchFamily="34" charset="0"/>
                        </a:rPr>
                        <a:t>May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1400" noProof="0">
                          <a:solidFill>
                            <a:schemeClr val="bg1"/>
                          </a:solidFill>
                          <a:latin typeface="Bahnschrift SemiBold" panose="020B0502040204020203" pitchFamily="34" charset="0"/>
                        </a:rPr>
                        <a:t>Jun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1400" noProof="0">
                          <a:solidFill>
                            <a:schemeClr val="bg1"/>
                          </a:solidFill>
                          <a:latin typeface="Bahnschrift SemiBold" panose="020B0502040204020203" pitchFamily="34" charset="0"/>
                        </a:rPr>
                        <a:t>Jul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1400" noProof="0">
                          <a:solidFill>
                            <a:schemeClr val="bg1"/>
                          </a:solidFill>
                          <a:latin typeface="Bahnschrift SemiBold" panose="020B0502040204020203" pitchFamily="34" charset="0"/>
                        </a:rPr>
                        <a:t>Aug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1400" noProof="0">
                          <a:solidFill>
                            <a:schemeClr val="bg1"/>
                          </a:solidFill>
                          <a:latin typeface="Bahnschrift SemiBold" panose="020B0502040204020203" pitchFamily="34" charset="0"/>
                        </a:rPr>
                        <a:t>Sep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1400" noProof="0">
                          <a:solidFill>
                            <a:schemeClr val="bg1"/>
                          </a:solidFill>
                          <a:latin typeface="Bahnschrift SemiBold" panose="020B0502040204020203" pitchFamily="34" charset="0"/>
                        </a:rPr>
                        <a:t>Oct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1400" noProof="0">
                          <a:solidFill>
                            <a:schemeClr val="bg1"/>
                          </a:solidFill>
                          <a:latin typeface="Bahnschrift SemiBold" panose="020B0502040204020203" pitchFamily="34" charset="0"/>
                        </a:rPr>
                        <a:t>Nov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1400" noProof="0" dirty="0">
                          <a:solidFill>
                            <a:schemeClr val="bg1"/>
                          </a:solidFill>
                          <a:latin typeface="Bahnschrift SemiBold" panose="020B0502040204020203" pitchFamily="34" charset="0"/>
                        </a:rPr>
                        <a:t>Dec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2868778170"/>
                  </a:ext>
                </a:extLst>
              </a:tr>
              <a:tr h="1371600">
                <a:tc>
                  <a:txBody>
                    <a:bodyPr/>
                    <a:lstStyle/>
                    <a:p>
                      <a:r>
                        <a:rPr lang="hr-HR" b="1" noProof="0" dirty="0">
                          <a:solidFill>
                            <a:schemeClr val="tx1"/>
                          </a:solidFill>
                          <a:latin typeface="Bahnschrift SemiBold" panose="020B0502040204020203" pitchFamily="34" charset="0"/>
                        </a:rPr>
                        <a:t>Genius </a:t>
                      </a:r>
                      <a:r>
                        <a:rPr lang="hr-HR" b="1" noProof="0" dirty="0" err="1">
                          <a:solidFill>
                            <a:schemeClr val="tx1"/>
                          </a:solidFill>
                          <a:latin typeface="Bahnschrift SemiBold" panose="020B0502040204020203" pitchFamily="34" charset="0"/>
                        </a:rPr>
                        <a:t>Maps</a:t>
                      </a:r>
                      <a:endParaRPr lang="en-US" b="1" noProof="0" dirty="0">
                        <a:solidFill>
                          <a:schemeClr val="tx1"/>
                        </a:solidFill>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9DDC"/>
                    </a:solidFill>
                  </a:tcPr>
                </a:tc>
                <a:tc>
                  <a:txBody>
                    <a:bodyPr/>
                    <a:lstStyle/>
                    <a:p>
                      <a:pPr algn="ctr" rtl="0" fontAlgn="b">
                        <a:spcBef>
                          <a:spcPts val="0"/>
                        </a:spcBef>
                        <a:spcAft>
                          <a:spcPts val="0"/>
                        </a:spcAft>
                      </a:pPr>
                      <a:r>
                        <a:rPr lang="en-US" sz="1800" b="1" u="none" strike="noStrike" dirty="0">
                          <a:effectLst/>
                          <a:latin typeface="Bahnschrift SemiBold" panose="020B0502040204020203" pitchFamily="34" charset="0"/>
                        </a:rPr>
                        <a:t>277</a:t>
                      </a:r>
                      <a:endParaRPr lang="en-US" sz="3200" b="1" i="0" u="none" strike="noStrike" dirty="0">
                        <a:effectLst/>
                        <a:latin typeface="Bahnschrift SemiBold" panose="020B0502040204020203" pitchFamily="34"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9DDC"/>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9DDC"/>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9DDC"/>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9DDC"/>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9DDC"/>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9DDC"/>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9DDC"/>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9DDC"/>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9DDC"/>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9DDC"/>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9DDC"/>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9DDC"/>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9DDC"/>
                    </a:solidFill>
                  </a:tcPr>
                </a:tc>
                <a:extLst>
                  <a:ext uri="{0D108BD9-81ED-4DB2-BD59-A6C34878D82A}">
                    <a16:rowId xmlns:a16="http://schemas.microsoft.com/office/drawing/2014/main" val="3171286591"/>
                  </a:ext>
                </a:extLst>
              </a:tr>
              <a:tr h="1371600">
                <a:tc>
                  <a:txBody>
                    <a:bodyPr/>
                    <a:lstStyle/>
                    <a:p>
                      <a:pPr marL="0" algn="l" defTabSz="914400" rtl="0" eaLnBrk="1" latinLnBrk="0" hangingPunct="1"/>
                      <a:r>
                        <a:rPr lang="en-US" sz="1800" b="1" kern="1200" noProof="0" dirty="0">
                          <a:solidFill>
                            <a:schemeClr val="tx1"/>
                          </a:solidFill>
                          <a:latin typeface="Bahnschrift SemiBold" panose="020B0502040204020203" pitchFamily="34" charset="0"/>
                          <a:ea typeface="+mn-ea"/>
                          <a:cs typeface="+mn-cs"/>
                        </a:rPr>
                        <a:t>TomTom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rtl="0" fontAlgn="b">
                        <a:spcBef>
                          <a:spcPts val="0"/>
                        </a:spcBef>
                        <a:spcAft>
                          <a:spcPts val="0"/>
                        </a:spcAft>
                      </a:pPr>
                      <a:r>
                        <a:rPr lang="en-US" sz="1800" b="1" u="none" strike="noStrike" dirty="0">
                          <a:effectLst/>
                          <a:latin typeface="Bahnschrift SemiBold" panose="020B0502040204020203" pitchFamily="34" charset="0"/>
                        </a:rPr>
                        <a:t>8145</a:t>
                      </a:r>
                      <a:endParaRPr lang="en-US" sz="3200" b="1" i="0" u="none" strike="noStrike" dirty="0">
                        <a:effectLst/>
                        <a:latin typeface="Bahnschrift SemiBold" panose="020B0502040204020203" pitchFamily="34"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556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584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611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583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663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691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745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811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768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a:solidFill>
                            <a:schemeClr val="dk1"/>
                          </a:solidFill>
                          <a:effectLst/>
                          <a:latin typeface="Bahnschrift SemiBold" panose="020B0502040204020203" pitchFamily="34" charset="0"/>
                          <a:ea typeface="+mn-ea"/>
                          <a:cs typeface="+mn-cs"/>
                        </a:rPr>
                        <a:t>722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a:solidFill>
                            <a:schemeClr val="dk1"/>
                          </a:solidFill>
                          <a:effectLst/>
                          <a:latin typeface="Bahnschrift SemiBold" panose="020B0502040204020203" pitchFamily="34" charset="0"/>
                          <a:ea typeface="+mn-ea"/>
                          <a:cs typeface="+mn-cs"/>
                        </a:rPr>
                        <a:t>708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a:solidFill>
                            <a:schemeClr val="dk1"/>
                          </a:solidFill>
                          <a:effectLst/>
                          <a:latin typeface="Bahnschrift SemiBold" panose="020B0502040204020203" pitchFamily="34" charset="0"/>
                          <a:ea typeface="+mn-ea"/>
                          <a:cs typeface="+mn-cs"/>
                        </a:rPr>
                        <a:t>703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309183646"/>
                  </a:ext>
                </a:extLst>
              </a:tr>
              <a:tr h="1371600">
                <a:tc>
                  <a:txBody>
                    <a:bodyPr/>
                    <a:lstStyle/>
                    <a:p>
                      <a:r>
                        <a:rPr lang="en-US" b="1" noProof="0" dirty="0" err="1">
                          <a:latin typeface="Bahnschrift SemiBold" panose="020B0502040204020203" pitchFamily="34" charset="0"/>
                        </a:rPr>
                        <a:t>CoPilot</a:t>
                      </a:r>
                      <a:endParaRPr lang="en-US" b="1" noProof="0" dirty="0">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rtl="0" fontAlgn="b">
                        <a:spcBef>
                          <a:spcPts val="0"/>
                        </a:spcBef>
                        <a:spcAft>
                          <a:spcPts val="0"/>
                        </a:spcAft>
                      </a:pPr>
                      <a:r>
                        <a:rPr lang="en-US" sz="1800" b="1" u="none" strike="noStrike" dirty="0">
                          <a:effectLst/>
                          <a:latin typeface="Bahnschrift SemiBold" panose="020B0502040204020203" pitchFamily="34" charset="0"/>
                        </a:rPr>
                        <a:t>4136</a:t>
                      </a:r>
                      <a:endParaRPr lang="en-US" sz="3200" b="1" i="0" u="none" strike="noStrike" dirty="0">
                        <a:effectLst/>
                        <a:latin typeface="Bahnschrift SemiBold" panose="020B0502040204020203" pitchFamily="34"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a:solidFill>
                            <a:schemeClr val="dk1"/>
                          </a:solidFill>
                          <a:effectLst/>
                          <a:latin typeface="Bahnschrift SemiBold" panose="020B0502040204020203" pitchFamily="34" charset="0"/>
                          <a:ea typeface="+mn-ea"/>
                          <a:cs typeface="+mn-cs"/>
                        </a:rPr>
                        <a:t>456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414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347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342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332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336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350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429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324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281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235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a:solidFill>
                            <a:schemeClr val="dk1"/>
                          </a:solidFill>
                          <a:effectLst/>
                          <a:latin typeface="Bahnschrift SemiBold" panose="020B0502040204020203" pitchFamily="34" charset="0"/>
                          <a:ea typeface="+mn-ea"/>
                          <a:cs typeface="+mn-cs"/>
                        </a:rPr>
                        <a:t>290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383618635"/>
                  </a:ext>
                </a:extLst>
              </a:tr>
              <a:tr h="13716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hr-HR" b="1" noProof="0" dirty="0">
                        <a:latin typeface="Bahnschrift SemiBold"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noProof="0" dirty="0" err="1">
                          <a:latin typeface="Bahnschrift SemiBold" panose="020B0502040204020203" pitchFamily="34" charset="0"/>
                        </a:rPr>
                        <a:t>Navmii</a:t>
                      </a:r>
                      <a:r>
                        <a:rPr lang="hr-HR" b="1" noProof="0" dirty="0">
                          <a:latin typeface="Bahnschrift SemiBold" panose="020B0502040204020203" pitchFamily="34" charset="0"/>
                        </a:rPr>
                        <a:t> GPS</a:t>
                      </a:r>
                    </a:p>
                    <a:p>
                      <a:pPr marL="0" marR="0" lvl="0" indent="0" algn="l" defTabSz="914400" rtl="0" eaLnBrk="1" fontAlgn="auto" latinLnBrk="0" hangingPunct="1">
                        <a:lnSpc>
                          <a:spcPct val="100000"/>
                        </a:lnSpc>
                        <a:spcBef>
                          <a:spcPts val="0"/>
                        </a:spcBef>
                        <a:spcAft>
                          <a:spcPts val="0"/>
                        </a:spcAft>
                        <a:buClrTx/>
                        <a:buSzTx/>
                        <a:buFontTx/>
                        <a:buNone/>
                        <a:tabLst/>
                        <a:defRPr/>
                      </a:pPr>
                      <a:r>
                        <a:rPr lang="hr-HR" b="1" noProof="0" dirty="0">
                          <a:latin typeface="Bahnschrift SemiBold" panose="020B0502040204020203" pitchFamily="34" charset="0"/>
                        </a:rPr>
                        <a:t>World</a:t>
                      </a:r>
                      <a:endParaRPr lang="en-US" b="1" noProof="0" dirty="0">
                        <a:latin typeface="Bahnschrift SemiBold" panose="020B0502040204020203" pitchFamily="34" charset="0"/>
                      </a:endParaRPr>
                    </a:p>
                    <a:p>
                      <a:endParaRPr lang="en-US" noProof="0" dirty="0">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rtl="0" fontAlgn="b">
                        <a:spcBef>
                          <a:spcPts val="0"/>
                        </a:spcBef>
                        <a:spcAft>
                          <a:spcPts val="0"/>
                        </a:spcAft>
                      </a:pPr>
                      <a:r>
                        <a:rPr lang="en-US" sz="1800" b="1" u="none" strike="noStrike" dirty="0">
                          <a:effectLst/>
                          <a:latin typeface="Bahnschrift SemiBold" panose="020B0502040204020203" pitchFamily="34" charset="0"/>
                        </a:rPr>
                        <a:t>1044</a:t>
                      </a:r>
                      <a:endParaRPr lang="en-US" sz="3200" b="1" i="0" u="none" strike="noStrike" dirty="0">
                        <a:effectLst/>
                        <a:latin typeface="Bahnschrift SemiBold" panose="020B0502040204020203" pitchFamily="34"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68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53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a:solidFill>
                            <a:schemeClr val="dk1"/>
                          </a:solidFill>
                          <a:effectLst/>
                          <a:latin typeface="Bahnschrift SemiBold" panose="020B0502040204020203" pitchFamily="34" charset="0"/>
                          <a:ea typeface="+mn-ea"/>
                          <a:cs typeface="+mn-cs"/>
                        </a:rPr>
                        <a:t>58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48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68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118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137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147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103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108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69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67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59022686"/>
                  </a:ext>
                </a:extLst>
              </a:tr>
            </a:tbl>
          </a:graphicData>
        </a:graphic>
      </p:graphicFrame>
      <p:pic>
        <p:nvPicPr>
          <p:cNvPr id="3" name="Picture 2" descr="A picture containing drawing, game, clock&#10;&#10;Description automatically generated">
            <a:extLst>
              <a:ext uri="{FF2B5EF4-FFF2-40B4-BE49-F238E27FC236}">
                <a16:creationId xmlns:a16="http://schemas.microsoft.com/office/drawing/2014/main" id="{1E6E4945-62CB-4644-BF20-83A191BD98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4983" y="1525651"/>
            <a:ext cx="1005840" cy="1005840"/>
          </a:xfrm>
          <a:prstGeom prst="rect">
            <a:avLst/>
          </a:prstGeom>
        </p:spPr>
      </p:pic>
      <p:pic>
        <p:nvPicPr>
          <p:cNvPr id="8" name="Picture 7" descr="A picture containing airplane&#10;&#10;Description automatically generated">
            <a:extLst>
              <a:ext uri="{FF2B5EF4-FFF2-40B4-BE49-F238E27FC236}">
                <a16:creationId xmlns:a16="http://schemas.microsoft.com/office/drawing/2014/main" id="{22FBB203-4743-4E19-B1CC-1799BAC5EF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4984" y="4260077"/>
            <a:ext cx="1005840" cy="1005840"/>
          </a:xfrm>
          <a:prstGeom prst="rect">
            <a:avLst/>
          </a:prstGeom>
        </p:spPr>
      </p:pic>
      <p:pic>
        <p:nvPicPr>
          <p:cNvPr id="10" name="Picture 9" descr="A picture containing clock&#10;&#10;Description automatically generated">
            <a:extLst>
              <a:ext uri="{FF2B5EF4-FFF2-40B4-BE49-F238E27FC236}">
                <a16:creationId xmlns:a16="http://schemas.microsoft.com/office/drawing/2014/main" id="{E797EAA4-3A13-4D8D-A319-23D8C2A28C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4983" y="5660406"/>
            <a:ext cx="1005840" cy="1005840"/>
          </a:xfrm>
          <a:prstGeom prst="rect">
            <a:avLst/>
          </a:prstGeom>
        </p:spPr>
      </p:pic>
      <p:pic>
        <p:nvPicPr>
          <p:cNvPr id="12" name="Picture 11" descr="A picture containing drawing, clock&#10;&#10;Description automatically generated">
            <a:extLst>
              <a:ext uri="{FF2B5EF4-FFF2-40B4-BE49-F238E27FC236}">
                <a16:creationId xmlns:a16="http://schemas.microsoft.com/office/drawing/2014/main" id="{B5E84E0F-0822-4BBE-A9F2-5133AF4B52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64983" y="2859747"/>
            <a:ext cx="1005840" cy="1005840"/>
          </a:xfrm>
          <a:prstGeom prst="rect">
            <a:avLst/>
          </a:prstGeom>
        </p:spPr>
      </p:pic>
    </p:spTree>
    <p:extLst>
      <p:ext uri="{BB962C8B-B14F-4D97-AF65-F5344CB8AC3E}">
        <p14:creationId xmlns:p14="http://schemas.microsoft.com/office/powerpoint/2010/main" val="2249643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C16968E4-41F0-471D-83D8-E7E9EEE86D1F}"/>
              </a:ext>
            </a:extLst>
          </p:cNvPr>
          <p:cNvGraphicFramePr>
            <a:graphicFrameLocks noGrp="1"/>
          </p:cNvGraphicFramePr>
          <p:nvPr>
            <p:extLst>
              <p:ext uri="{D42A27DB-BD31-4B8C-83A1-F6EECF244321}">
                <p14:modId xmlns:p14="http://schemas.microsoft.com/office/powerpoint/2010/main" val="389305497"/>
              </p:ext>
            </p:extLst>
          </p:nvPr>
        </p:nvGraphicFramePr>
        <p:xfrm>
          <a:off x="0" y="0"/>
          <a:ext cx="12176191" cy="6857999"/>
        </p:xfrm>
        <a:graphic>
          <a:graphicData uri="http://schemas.openxmlformats.org/drawingml/2006/table">
            <a:tbl>
              <a:tblPr firstRow="1" bandRow="1">
                <a:tableStyleId>{5C22544A-7EE6-4342-B048-85BDC9FD1C3A}</a:tableStyleId>
              </a:tblPr>
              <a:tblGrid>
                <a:gridCol w="2981103">
                  <a:extLst>
                    <a:ext uri="{9D8B030D-6E8A-4147-A177-3AD203B41FA5}">
                      <a16:colId xmlns:a16="http://schemas.microsoft.com/office/drawing/2014/main" val="1113440947"/>
                    </a:ext>
                  </a:extLst>
                </a:gridCol>
                <a:gridCol w="1228947">
                  <a:extLst>
                    <a:ext uri="{9D8B030D-6E8A-4147-A177-3AD203B41FA5}">
                      <a16:colId xmlns:a16="http://schemas.microsoft.com/office/drawing/2014/main" val="395990504"/>
                    </a:ext>
                  </a:extLst>
                </a:gridCol>
                <a:gridCol w="1152525">
                  <a:extLst>
                    <a:ext uri="{9D8B030D-6E8A-4147-A177-3AD203B41FA5}">
                      <a16:colId xmlns:a16="http://schemas.microsoft.com/office/drawing/2014/main" val="2531622549"/>
                    </a:ext>
                  </a:extLst>
                </a:gridCol>
                <a:gridCol w="1066686">
                  <a:extLst>
                    <a:ext uri="{9D8B030D-6E8A-4147-A177-3AD203B41FA5}">
                      <a16:colId xmlns:a16="http://schemas.microsoft.com/office/drawing/2014/main" val="1420841851"/>
                    </a:ext>
                  </a:extLst>
                </a:gridCol>
                <a:gridCol w="1149386">
                  <a:extLst>
                    <a:ext uri="{9D8B030D-6E8A-4147-A177-3AD203B41FA5}">
                      <a16:colId xmlns:a16="http://schemas.microsoft.com/office/drawing/2014/main" val="3130483173"/>
                    </a:ext>
                  </a:extLst>
                </a:gridCol>
                <a:gridCol w="1149386">
                  <a:extLst>
                    <a:ext uri="{9D8B030D-6E8A-4147-A177-3AD203B41FA5}">
                      <a16:colId xmlns:a16="http://schemas.microsoft.com/office/drawing/2014/main" val="677866880"/>
                    </a:ext>
                  </a:extLst>
                </a:gridCol>
                <a:gridCol w="1149386">
                  <a:extLst>
                    <a:ext uri="{9D8B030D-6E8A-4147-A177-3AD203B41FA5}">
                      <a16:colId xmlns:a16="http://schemas.microsoft.com/office/drawing/2014/main" val="1932205026"/>
                    </a:ext>
                  </a:extLst>
                </a:gridCol>
                <a:gridCol w="1149386">
                  <a:extLst>
                    <a:ext uri="{9D8B030D-6E8A-4147-A177-3AD203B41FA5}">
                      <a16:colId xmlns:a16="http://schemas.microsoft.com/office/drawing/2014/main" val="694960327"/>
                    </a:ext>
                  </a:extLst>
                </a:gridCol>
                <a:gridCol w="1149386">
                  <a:extLst>
                    <a:ext uri="{9D8B030D-6E8A-4147-A177-3AD203B41FA5}">
                      <a16:colId xmlns:a16="http://schemas.microsoft.com/office/drawing/2014/main" val="3026273556"/>
                    </a:ext>
                  </a:extLst>
                </a:gridCol>
              </a:tblGrid>
              <a:tr h="1714539">
                <a:tc>
                  <a:txBody>
                    <a:bodyPr/>
                    <a:lstStyle/>
                    <a:p>
                      <a:pPr algn="ctr"/>
                      <a:r>
                        <a:rPr lang="en-US" noProof="0" dirty="0">
                          <a:solidFill>
                            <a:schemeClr val="bg1"/>
                          </a:solidFill>
                          <a:latin typeface="Bahnschrift SemiBold" panose="020B0502040204020203" pitchFamily="34" charset="0"/>
                        </a:rPr>
                        <a:t>Application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r>
                        <a:rPr lang="en-US" sz="1200" noProof="0" dirty="0">
                          <a:latin typeface="Bahnschrift SemiBold" panose="020B0502040204020203" pitchFamily="34" charset="0"/>
                        </a:rPr>
                        <a:t>Number of reviews on G-Play Store (with or without comment)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latin typeface="Bahnschrift SemiBold" panose="020B0502040204020203" pitchFamily="34" charset="0"/>
                        </a:rPr>
                        <a:t>Average rating of all reviews (with or without comment)</a:t>
                      </a:r>
                      <a:r>
                        <a:rPr lang="hr-HR" sz="1200" noProof="0" dirty="0">
                          <a:latin typeface="Bahnschrift SemiBold" panose="020B0502040204020203" pitchFamily="34" charset="0"/>
                        </a:rPr>
                        <a:t> – 03.08.2020.</a:t>
                      </a:r>
                      <a:endParaRPr lang="en-US" sz="1200" noProof="0" dirty="0">
                        <a:latin typeface="Bahnschrift SemiBol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r>
                        <a:rPr lang="en-US" sz="1200" noProof="0" dirty="0">
                          <a:latin typeface="Bahnschrift SemiBold" panose="020B0502040204020203" pitchFamily="34" charset="0"/>
                        </a:rPr>
                        <a:t>Number of scraped reviews with comments outside of analyzed timeline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r>
                        <a:rPr lang="en-US" sz="1200" noProof="0" dirty="0">
                          <a:latin typeface="Bahnschrift SemiBold" panose="020B0502040204020203" pitchFamily="34" charset="0"/>
                        </a:rPr>
                        <a:t>Number of scraped reviews used in this report</a:t>
                      </a:r>
                      <a:r>
                        <a:rPr lang="hr-HR" sz="1200" noProof="0" dirty="0">
                          <a:latin typeface="Bahnschrift SemiBold" panose="020B0502040204020203" pitchFamily="34" charset="0"/>
                        </a:rPr>
                        <a:t> (N)</a:t>
                      </a:r>
                      <a:endParaRPr lang="en-US" sz="1200" noProof="0" dirty="0">
                        <a:latin typeface="Bahnschrift SemiBol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r>
                        <a:rPr lang="en-US" sz="1200" noProof="0" dirty="0">
                          <a:latin typeface="Bahnschrift SemiBold" panose="020B0502040204020203" pitchFamily="34" charset="0"/>
                        </a:rPr>
                        <a:t>Average number of reviews per day (with comments)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r>
                        <a:rPr lang="en-US" sz="1200" noProof="0" dirty="0">
                          <a:latin typeface="Bahnschrift SemiBold" panose="020B0502040204020203" pitchFamily="34" charset="0"/>
                        </a:rPr>
                        <a:t>Average number of reviews per week (with comments)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r>
                        <a:rPr lang="en-US" sz="1200" noProof="0" dirty="0">
                          <a:latin typeface="Bahnschrift SemiBold" panose="020B0502040204020203" pitchFamily="34" charset="0"/>
                        </a:rPr>
                        <a:t>Average number of reviews per month (with comments)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r>
                        <a:rPr lang="en-US" sz="1200" noProof="0" dirty="0">
                          <a:latin typeface="Bahnschrift SemiBold" panose="020B0502040204020203" pitchFamily="34" charset="0"/>
                        </a:rPr>
                        <a:t>Average number of reviews per year (with comments)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3178933514"/>
                  </a:ext>
                </a:extLst>
              </a:tr>
              <a:tr h="1285865">
                <a:tc>
                  <a:txBody>
                    <a:bodyPr/>
                    <a:lstStyle/>
                    <a:p>
                      <a:r>
                        <a:rPr lang="hr-HR" b="1" noProof="0" dirty="0" err="1">
                          <a:solidFill>
                            <a:schemeClr val="tx1"/>
                          </a:solidFill>
                          <a:latin typeface="Bahnschrift SemiBold" panose="020B0502040204020203" pitchFamily="34" charset="0"/>
                        </a:rPr>
                        <a:t>Sygic</a:t>
                      </a:r>
                      <a:endParaRPr lang="en-US" b="1" noProof="0" dirty="0">
                        <a:solidFill>
                          <a:schemeClr val="tx1"/>
                        </a:solidFill>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1661320</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fontAlgn="b" latinLnBrk="0" hangingPunct="1">
                        <a:spcBef>
                          <a:spcPts val="0"/>
                        </a:spcBef>
                        <a:spcAft>
                          <a:spcPts val="0"/>
                        </a:spcAft>
                      </a:pPr>
                      <a:r>
                        <a:rPr lang="hr-HR" sz="2400" b="1" u="none" strike="noStrike" kern="1200" dirty="0">
                          <a:solidFill>
                            <a:schemeClr val="dk1"/>
                          </a:solidFill>
                          <a:effectLst/>
                          <a:latin typeface="Bahnschrift SemiBold" panose="020B0502040204020203" pitchFamily="34" charset="0"/>
                          <a:ea typeface="+mn-ea"/>
                          <a:cs typeface="+mn-cs"/>
                        </a:rPr>
                        <a:t>4.6</a:t>
                      </a:r>
                      <a:endParaRPr lang="en-US" sz="2400" b="1" u="none" strike="noStrike" kern="1200" dirty="0">
                        <a:solidFill>
                          <a:schemeClr val="dk1"/>
                        </a:solidFill>
                        <a:effectLst/>
                        <a:latin typeface="Bahnschrift SemiBold" panose="020B0502040204020203" pitchFamily="34" charset="0"/>
                        <a:ea typeface="+mn-ea"/>
                        <a:cs typeface="+mn-cs"/>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40624</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36140</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24.7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fontAlgn="b" latinLnBrk="0" hangingPunct="1">
                        <a:spcBef>
                          <a:spcPts val="0"/>
                        </a:spcBef>
                        <a:spcAft>
                          <a:spcPts val="0"/>
                        </a:spcAft>
                      </a:pPr>
                      <a:r>
                        <a:rPr lang="hr-HR" sz="2400" b="1" u="none" strike="noStrike" kern="1200" dirty="0">
                          <a:solidFill>
                            <a:schemeClr val="dk1"/>
                          </a:solidFill>
                          <a:effectLst/>
                          <a:latin typeface="Bahnschrift SemiBold" panose="020B0502040204020203" pitchFamily="34" charset="0"/>
                          <a:ea typeface="+mn-ea"/>
                          <a:cs typeface="+mn-cs"/>
                        </a:rPr>
                        <a:t>172.1</a:t>
                      </a:r>
                      <a:endParaRPr lang="en-US" sz="2400" b="1" u="none" strike="noStrike" kern="1200" dirty="0">
                        <a:solidFill>
                          <a:schemeClr val="dk1"/>
                        </a:solidFill>
                        <a:effectLst/>
                        <a:latin typeface="Bahnschrift SemiBold" panose="020B0502040204020203"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fontAlgn="b" latinLnBrk="0" hangingPunct="1">
                        <a:spcBef>
                          <a:spcPts val="0"/>
                        </a:spcBef>
                        <a:spcAft>
                          <a:spcPts val="0"/>
                        </a:spcAft>
                      </a:pPr>
                      <a:r>
                        <a:rPr lang="hr-HR" sz="2400" b="1" u="none" strike="noStrike" kern="1200" dirty="0">
                          <a:solidFill>
                            <a:schemeClr val="dk1"/>
                          </a:solidFill>
                          <a:effectLst/>
                          <a:latin typeface="Bahnschrift SemiBold" panose="020B0502040204020203" pitchFamily="34" charset="0"/>
                          <a:ea typeface="+mn-ea"/>
                          <a:cs typeface="+mn-cs"/>
                        </a:rPr>
                        <a:t>737.5</a:t>
                      </a:r>
                      <a:endParaRPr lang="en-US" sz="2400" b="1" u="none" strike="noStrike" kern="1200" dirty="0">
                        <a:solidFill>
                          <a:schemeClr val="dk1"/>
                        </a:solidFill>
                        <a:effectLst/>
                        <a:latin typeface="Bahnschrift SemiBold" panose="020B0502040204020203"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fontAlgn="b" latinLnBrk="0" hangingPunct="1">
                        <a:spcBef>
                          <a:spcPts val="0"/>
                        </a:spcBef>
                        <a:spcAft>
                          <a:spcPts val="0"/>
                        </a:spcAft>
                      </a:pPr>
                      <a:r>
                        <a:rPr lang="hr-HR" sz="2400" b="1" u="none" strike="noStrike" kern="1200" dirty="0">
                          <a:solidFill>
                            <a:schemeClr val="dk1"/>
                          </a:solidFill>
                          <a:effectLst/>
                          <a:latin typeface="Bahnschrift SemiBold" panose="020B0502040204020203" pitchFamily="34" charset="0"/>
                          <a:ea typeface="+mn-ea"/>
                          <a:cs typeface="+mn-cs"/>
                        </a:rPr>
                        <a:t>8261.7</a:t>
                      </a:r>
                      <a:endParaRPr lang="en-US" sz="2400" b="1" u="none" strike="noStrike" kern="1200" dirty="0">
                        <a:solidFill>
                          <a:schemeClr val="dk1"/>
                        </a:solidFill>
                        <a:effectLst/>
                        <a:latin typeface="Bahnschrift SemiBold" panose="020B0502040204020203"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171286591"/>
                  </a:ext>
                </a:extLst>
              </a:tr>
              <a:tr h="1285865">
                <a:tc>
                  <a:txBody>
                    <a:bodyPr/>
                    <a:lstStyle/>
                    <a:p>
                      <a:pPr marL="0" algn="l" defTabSz="914400" rtl="0" eaLnBrk="1" latinLnBrk="0" hangingPunct="1"/>
                      <a:r>
                        <a:rPr lang="hr-HR" sz="1800" b="1" kern="1200" noProof="0" dirty="0" err="1">
                          <a:solidFill>
                            <a:schemeClr val="tx1"/>
                          </a:solidFill>
                          <a:latin typeface="Bahnschrift SemiBold" panose="020B0502040204020203" pitchFamily="34" charset="0"/>
                          <a:ea typeface="+mn-ea"/>
                          <a:cs typeface="+mn-cs"/>
                        </a:rPr>
                        <a:t>Maps.me</a:t>
                      </a:r>
                      <a:endParaRPr lang="en-US" sz="1800" b="1" kern="1200" noProof="0" dirty="0">
                        <a:solidFill>
                          <a:schemeClr val="tx1"/>
                        </a:solidFill>
                        <a:latin typeface="Bahnschrift SemiBold" panose="020B0502040204020203" pitchFamily="34"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1152336</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hr-HR" sz="2400" b="1" u="none" strike="noStrike" kern="1200" dirty="0">
                          <a:solidFill>
                            <a:schemeClr val="dk1"/>
                          </a:solidFill>
                          <a:effectLst/>
                          <a:latin typeface="Bahnschrift SemiBold" panose="020B0502040204020203" pitchFamily="34" charset="0"/>
                          <a:ea typeface="+mn-ea"/>
                          <a:cs typeface="+mn-cs"/>
                        </a:rPr>
                        <a:t>4.6</a:t>
                      </a:r>
                      <a:endParaRPr lang="en-US" sz="2400" b="1" u="none" strike="noStrike" kern="1200" dirty="0">
                        <a:solidFill>
                          <a:schemeClr val="dk1"/>
                        </a:solidFill>
                        <a:effectLst/>
                        <a:latin typeface="Bahnschrift SemiBold" panose="020B0502040204020203" pitchFamily="34" charset="0"/>
                        <a:ea typeface="+mn-ea"/>
                        <a:cs typeface="+mn-cs"/>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39766</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32449</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22.2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hr-HR" sz="2400" b="1" u="none" strike="noStrike" kern="1200" dirty="0">
                          <a:solidFill>
                            <a:schemeClr val="dk1"/>
                          </a:solidFill>
                          <a:effectLst/>
                          <a:latin typeface="Bahnschrift SemiBold" panose="020B0502040204020203" pitchFamily="34" charset="0"/>
                          <a:ea typeface="+mn-ea"/>
                          <a:cs typeface="+mn-cs"/>
                        </a:rPr>
                        <a:t>154.5</a:t>
                      </a:r>
                      <a:endParaRPr lang="en-US" sz="2400" b="1" u="none" strike="noStrike" kern="1200" dirty="0">
                        <a:solidFill>
                          <a:schemeClr val="dk1"/>
                        </a:solidFill>
                        <a:effectLst/>
                        <a:latin typeface="Bahnschrift SemiBold" panose="020B0502040204020203"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hr-HR" sz="2400" b="1" u="none" strike="noStrike" kern="1200" dirty="0">
                          <a:solidFill>
                            <a:schemeClr val="dk1"/>
                          </a:solidFill>
                          <a:effectLst/>
                          <a:latin typeface="Bahnschrift SemiBold" panose="020B0502040204020203" pitchFamily="34" charset="0"/>
                          <a:ea typeface="+mn-ea"/>
                          <a:cs typeface="+mn-cs"/>
                        </a:rPr>
                        <a:t>662.2</a:t>
                      </a:r>
                      <a:endParaRPr lang="en-US" sz="2400" b="1" u="none" strike="noStrike" kern="1200" dirty="0">
                        <a:solidFill>
                          <a:schemeClr val="dk1"/>
                        </a:solidFill>
                        <a:effectLst/>
                        <a:latin typeface="Bahnschrift SemiBold" panose="020B0502040204020203"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hr-HR" sz="2400" b="1" u="none" strike="noStrike" kern="1200" dirty="0">
                          <a:solidFill>
                            <a:schemeClr val="dk1"/>
                          </a:solidFill>
                          <a:effectLst/>
                          <a:latin typeface="Bahnschrift SemiBold" panose="020B0502040204020203" pitchFamily="34" charset="0"/>
                          <a:ea typeface="+mn-ea"/>
                          <a:cs typeface="+mn-cs"/>
                        </a:rPr>
                        <a:t>8080.0</a:t>
                      </a:r>
                      <a:endParaRPr lang="en-US" sz="2400" b="1" u="none" strike="noStrike" kern="1200" dirty="0">
                        <a:solidFill>
                          <a:schemeClr val="dk1"/>
                        </a:solidFill>
                        <a:effectLst/>
                        <a:latin typeface="Bahnschrift SemiBold" panose="020B0502040204020203"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309183646"/>
                  </a:ext>
                </a:extLst>
              </a:tr>
              <a:tr h="1285865">
                <a:tc>
                  <a:txBody>
                    <a:bodyPr/>
                    <a:lstStyle/>
                    <a:p>
                      <a:r>
                        <a:rPr lang="hr-HR" b="1" noProof="0" dirty="0" err="1">
                          <a:latin typeface="Bahnschrift SemiBold" panose="020B0502040204020203" pitchFamily="34" charset="0"/>
                        </a:rPr>
                        <a:t>Waze</a:t>
                      </a:r>
                      <a:endParaRPr lang="en-US" b="1" noProof="0" dirty="0">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7783657</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hr-HR" sz="2400" b="1" u="none" strike="noStrike" kern="1200" dirty="0">
                          <a:solidFill>
                            <a:schemeClr val="dk1"/>
                          </a:solidFill>
                          <a:effectLst/>
                          <a:latin typeface="Bahnschrift SemiBold" panose="020B0502040204020203" pitchFamily="34" charset="0"/>
                          <a:ea typeface="+mn-ea"/>
                          <a:cs typeface="+mn-cs"/>
                        </a:rPr>
                        <a:t>4.3</a:t>
                      </a:r>
                      <a:endParaRPr lang="en-US" sz="2400" b="1" u="none" strike="noStrike" kern="1200" dirty="0">
                        <a:solidFill>
                          <a:schemeClr val="dk1"/>
                        </a:solidFill>
                        <a:effectLst/>
                        <a:latin typeface="Bahnschrift SemiBold" panose="020B0502040204020203" pitchFamily="34" charset="0"/>
                        <a:ea typeface="+mn-ea"/>
                        <a:cs typeface="+mn-cs"/>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30724</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30386</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47.3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hr-HR" sz="2400" b="1" u="none" strike="noStrike" kern="1200" dirty="0">
                          <a:solidFill>
                            <a:schemeClr val="dk1"/>
                          </a:solidFill>
                          <a:effectLst/>
                          <a:latin typeface="Bahnschrift SemiBold" panose="020B0502040204020203" pitchFamily="34" charset="0"/>
                          <a:ea typeface="+mn-ea"/>
                          <a:cs typeface="+mn-cs"/>
                        </a:rPr>
                        <a:t>326.7</a:t>
                      </a:r>
                      <a:endParaRPr lang="en-US" sz="2400" b="1" u="none" strike="noStrike" kern="1200" dirty="0">
                        <a:solidFill>
                          <a:schemeClr val="dk1"/>
                        </a:solidFill>
                        <a:effectLst/>
                        <a:latin typeface="Bahnschrift SemiBold" panose="020B0502040204020203"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hr-HR" sz="2400" b="1" u="none" strike="noStrike" kern="1200" dirty="0">
                          <a:solidFill>
                            <a:schemeClr val="dk1"/>
                          </a:solidFill>
                          <a:effectLst/>
                          <a:latin typeface="Bahnschrift SemiBold" panose="020B0502040204020203" pitchFamily="34" charset="0"/>
                          <a:ea typeface="+mn-ea"/>
                          <a:cs typeface="+mn-cs"/>
                        </a:rPr>
                        <a:t>1381.2</a:t>
                      </a:r>
                      <a:endParaRPr lang="en-US" sz="2400" b="1" u="none" strike="noStrike" kern="1200" dirty="0">
                        <a:solidFill>
                          <a:schemeClr val="dk1"/>
                        </a:solidFill>
                        <a:effectLst/>
                        <a:latin typeface="Bahnschrift SemiBold" panose="020B0502040204020203"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hr-HR" sz="2400" b="1" u="none" strike="noStrike" kern="1200" dirty="0">
                          <a:solidFill>
                            <a:schemeClr val="dk1"/>
                          </a:solidFill>
                          <a:effectLst/>
                          <a:latin typeface="Bahnschrift SemiBold" panose="020B0502040204020203" pitchFamily="34" charset="0"/>
                          <a:ea typeface="+mn-ea"/>
                          <a:cs typeface="+mn-cs"/>
                        </a:rPr>
                        <a:t>10128.7</a:t>
                      </a:r>
                      <a:endParaRPr lang="en-US" sz="2400" b="1" u="none" strike="noStrike" kern="1200" dirty="0">
                        <a:solidFill>
                          <a:schemeClr val="dk1"/>
                        </a:solidFill>
                        <a:effectLst/>
                        <a:latin typeface="Bahnschrift SemiBold" panose="020B0502040204020203"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383618635"/>
                  </a:ext>
                </a:extLst>
              </a:tr>
              <a:tr h="12858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r-HR" b="1" noProof="0" dirty="0">
                          <a:latin typeface="Bahnschrift SemiBold" panose="020B0502040204020203" pitchFamily="34" charset="0"/>
                        </a:rPr>
                        <a:t>Here</a:t>
                      </a:r>
                      <a:endParaRPr lang="en-US" b="1" noProof="0" dirty="0">
                        <a:latin typeface="Bahnschrift SemiBold" panose="020B0502040204020203" pitchFamily="34" charset="0"/>
                      </a:endParaRPr>
                    </a:p>
                    <a:p>
                      <a:endParaRPr lang="en-US" noProof="0" dirty="0">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471287</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hr-HR" sz="2400" b="1" u="none" strike="noStrike" kern="1200" dirty="0">
                          <a:solidFill>
                            <a:schemeClr val="dk1"/>
                          </a:solidFill>
                          <a:effectLst/>
                          <a:latin typeface="Bahnschrift SemiBold" panose="020B0502040204020203" pitchFamily="34" charset="0"/>
                          <a:ea typeface="+mn-ea"/>
                          <a:cs typeface="+mn-cs"/>
                        </a:rPr>
                        <a:t>4.3</a:t>
                      </a:r>
                      <a:endParaRPr lang="en-US" sz="2400" b="1" u="none" strike="noStrike" kern="1200" dirty="0">
                        <a:solidFill>
                          <a:schemeClr val="dk1"/>
                        </a:solidFill>
                        <a:effectLst/>
                        <a:latin typeface="Bahnschrift SemiBold" panose="020B0502040204020203" pitchFamily="34" charset="0"/>
                        <a:ea typeface="+mn-ea"/>
                        <a:cs typeface="+mn-cs"/>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40507</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21567</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14.8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hr-HR" sz="2400" b="1" u="none" strike="noStrike" kern="1200" dirty="0">
                          <a:solidFill>
                            <a:schemeClr val="dk1"/>
                          </a:solidFill>
                          <a:effectLst/>
                          <a:latin typeface="Bahnschrift SemiBold" panose="020B0502040204020203" pitchFamily="34" charset="0"/>
                          <a:ea typeface="+mn-ea"/>
                          <a:cs typeface="+mn-cs"/>
                        </a:rPr>
                        <a:t>102.7</a:t>
                      </a:r>
                      <a:endParaRPr lang="en-US" sz="2400" b="1" u="none" strike="noStrike" kern="1200" dirty="0">
                        <a:solidFill>
                          <a:schemeClr val="dk1"/>
                        </a:solidFill>
                        <a:effectLst/>
                        <a:latin typeface="Bahnschrift SemiBold" panose="020B0502040204020203"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hr-HR" sz="2400" b="1" u="none" strike="noStrike" kern="1200" dirty="0">
                          <a:solidFill>
                            <a:schemeClr val="dk1"/>
                          </a:solidFill>
                          <a:effectLst/>
                          <a:latin typeface="Bahnschrift SemiBold" panose="020B0502040204020203" pitchFamily="34" charset="0"/>
                          <a:ea typeface="+mn-ea"/>
                          <a:cs typeface="+mn-cs"/>
                        </a:rPr>
                        <a:t>440.1</a:t>
                      </a:r>
                      <a:endParaRPr lang="en-US" sz="2400" b="1" u="none" strike="noStrike" kern="1200" dirty="0">
                        <a:solidFill>
                          <a:schemeClr val="dk1"/>
                        </a:solidFill>
                        <a:effectLst/>
                        <a:latin typeface="Bahnschrift SemiBold" panose="020B0502040204020203"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hr-HR" sz="2400" b="1" u="none" strike="noStrike" kern="1200" dirty="0">
                          <a:solidFill>
                            <a:schemeClr val="dk1"/>
                          </a:solidFill>
                          <a:effectLst/>
                          <a:latin typeface="Bahnschrift SemiBold" panose="020B0502040204020203" pitchFamily="34" charset="0"/>
                          <a:ea typeface="+mn-ea"/>
                          <a:cs typeface="+mn-cs"/>
                        </a:rPr>
                        <a:t>4766</a:t>
                      </a:r>
                      <a:endParaRPr lang="en-US" sz="2400" b="1" u="none" strike="noStrike" kern="1200" dirty="0">
                        <a:solidFill>
                          <a:schemeClr val="dk1"/>
                        </a:solidFill>
                        <a:effectLst/>
                        <a:latin typeface="Bahnschrift SemiBold" panose="020B0502040204020203"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59022686"/>
                  </a:ext>
                </a:extLst>
              </a:tr>
            </a:tbl>
          </a:graphicData>
        </a:graphic>
      </p:graphicFrame>
      <p:pic>
        <p:nvPicPr>
          <p:cNvPr id="8" name="Picture 7" descr="A picture containing drawing&#10;&#10;Description automatically generated">
            <a:extLst>
              <a:ext uri="{FF2B5EF4-FFF2-40B4-BE49-F238E27FC236}">
                <a16:creationId xmlns:a16="http://schemas.microsoft.com/office/drawing/2014/main" id="{2A9ADCEF-A9A1-414E-BE70-57A921C5C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8256" y="3138123"/>
            <a:ext cx="1005840" cy="1005840"/>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812B72D2-28B8-4240-935B-0F1A4E07FA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6543" y="4494799"/>
            <a:ext cx="1017431" cy="914400"/>
          </a:xfrm>
          <a:prstGeom prst="rect">
            <a:avLst/>
          </a:prstGeom>
        </p:spPr>
      </p:pic>
      <p:pic>
        <p:nvPicPr>
          <p:cNvPr id="12" name="Picture 11" descr="A picture containing shirt&#10;&#10;Description automatically generated">
            <a:extLst>
              <a:ext uri="{FF2B5EF4-FFF2-40B4-BE49-F238E27FC236}">
                <a16:creationId xmlns:a16="http://schemas.microsoft.com/office/drawing/2014/main" id="{2FD90982-F6F0-48B4-9178-F8FC3C15AC0E}"/>
              </a:ext>
            </a:extLst>
          </p:cNvPr>
          <p:cNvPicPr>
            <a:picLocks noChangeAspect="1"/>
          </p:cNvPicPr>
          <p:nvPr/>
        </p:nvPicPr>
        <p:blipFill rotWithShape="1">
          <a:blip r:embed="rId5">
            <a:extLst>
              <a:ext uri="{28A0092B-C50C-407E-A947-70E740481C1C}">
                <a14:useLocalDpi xmlns:a14="http://schemas.microsoft.com/office/drawing/2010/main" val="0"/>
              </a:ext>
            </a:extLst>
          </a:blip>
          <a:srcRect l="23750" r="23750"/>
          <a:stretch/>
        </p:blipFill>
        <p:spPr>
          <a:xfrm>
            <a:off x="1746543" y="5742451"/>
            <a:ext cx="1005840" cy="1005840"/>
          </a:xfrm>
          <a:prstGeom prst="rect">
            <a:avLst/>
          </a:prstGeom>
        </p:spPr>
      </p:pic>
      <p:pic>
        <p:nvPicPr>
          <p:cNvPr id="14" name="Picture 13" descr="A picture containing drawing&#10;&#10;Description automatically generated">
            <a:extLst>
              <a:ext uri="{FF2B5EF4-FFF2-40B4-BE49-F238E27FC236}">
                <a16:creationId xmlns:a16="http://schemas.microsoft.com/office/drawing/2014/main" id="{1338A9B3-8257-4E38-B066-303E1F19F1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0503" y="1838154"/>
            <a:ext cx="1005840" cy="1005840"/>
          </a:xfrm>
          <a:prstGeom prst="rect">
            <a:avLst/>
          </a:prstGeom>
        </p:spPr>
      </p:pic>
    </p:spTree>
    <p:extLst>
      <p:ext uri="{BB962C8B-B14F-4D97-AF65-F5344CB8AC3E}">
        <p14:creationId xmlns:p14="http://schemas.microsoft.com/office/powerpoint/2010/main" val="495847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C16968E4-41F0-471D-83D8-E7E9EEE86D1F}"/>
              </a:ext>
            </a:extLst>
          </p:cNvPr>
          <p:cNvGraphicFramePr>
            <a:graphicFrameLocks noGrp="1"/>
          </p:cNvGraphicFramePr>
          <p:nvPr>
            <p:extLst>
              <p:ext uri="{D42A27DB-BD31-4B8C-83A1-F6EECF244321}">
                <p14:modId xmlns:p14="http://schemas.microsoft.com/office/powerpoint/2010/main" val="765134962"/>
              </p:ext>
            </p:extLst>
          </p:nvPr>
        </p:nvGraphicFramePr>
        <p:xfrm>
          <a:off x="0" y="0"/>
          <a:ext cx="12201528" cy="6858000"/>
        </p:xfrm>
        <a:graphic>
          <a:graphicData uri="http://schemas.openxmlformats.org/drawingml/2006/table">
            <a:tbl>
              <a:tblPr firstRow="1" bandRow="1">
                <a:tableStyleId>{5C22544A-7EE6-4342-B048-85BDC9FD1C3A}</a:tableStyleId>
              </a:tblPr>
              <a:tblGrid>
                <a:gridCol w="3291840">
                  <a:extLst>
                    <a:ext uri="{9D8B030D-6E8A-4147-A177-3AD203B41FA5}">
                      <a16:colId xmlns:a16="http://schemas.microsoft.com/office/drawing/2014/main" val="1113440947"/>
                    </a:ext>
                  </a:extLst>
                </a:gridCol>
                <a:gridCol w="1484948">
                  <a:extLst>
                    <a:ext uri="{9D8B030D-6E8A-4147-A177-3AD203B41FA5}">
                      <a16:colId xmlns:a16="http://schemas.microsoft.com/office/drawing/2014/main" val="395990504"/>
                    </a:ext>
                  </a:extLst>
                </a:gridCol>
                <a:gridCol w="1484948">
                  <a:extLst>
                    <a:ext uri="{9D8B030D-6E8A-4147-A177-3AD203B41FA5}">
                      <a16:colId xmlns:a16="http://schemas.microsoft.com/office/drawing/2014/main" val="1420841851"/>
                    </a:ext>
                  </a:extLst>
                </a:gridCol>
                <a:gridCol w="1484948">
                  <a:extLst>
                    <a:ext uri="{9D8B030D-6E8A-4147-A177-3AD203B41FA5}">
                      <a16:colId xmlns:a16="http://schemas.microsoft.com/office/drawing/2014/main" val="3130483173"/>
                    </a:ext>
                  </a:extLst>
                </a:gridCol>
                <a:gridCol w="1484948">
                  <a:extLst>
                    <a:ext uri="{9D8B030D-6E8A-4147-A177-3AD203B41FA5}">
                      <a16:colId xmlns:a16="http://schemas.microsoft.com/office/drawing/2014/main" val="677866880"/>
                    </a:ext>
                  </a:extLst>
                </a:gridCol>
                <a:gridCol w="1484948">
                  <a:extLst>
                    <a:ext uri="{9D8B030D-6E8A-4147-A177-3AD203B41FA5}">
                      <a16:colId xmlns:a16="http://schemas.microsoft.com/office/drawing/2014/main" val="1932205026"/>
                    </a:ext>
                  </a:extLst>
                </a:gridCol>
                <a:gridCol w="1484948">
                  <a:extLst>
                    <a:ext uri="{9D8B030D-6E8A-4147-A177-3AD203B41FA5}">
                      <a16:colId xmlns:a16="http://schemas.microsoft.com/office/drawing/2014/main" val="694960327"/>
                    </a:ext>
                  </a:extLst>
                </a:gridCol>
              </a:tblGrid>
              <a:tr h="457200">
                <a:tc gridSpan="2">
                  <a:txBody>
                    <a:bodyPr/>
                    <a:lstStyle/>
                    <a:p>
                      <a:pPr algn="ctr"/>
                      <a:endParaRPr lang="en-US" noProof="0" dirty="0">
                        <a:solidFill>
                          <a:schemeClr val="bg1"/>
                        </a:solidFill>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US" sz="1400" noProof="0" dirty="0">
                        <a:latin typeface="Bahnschrift SemiBol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gridSpan="5">
                  <a:txBody>
                    <a:bodyPr/>
                    <a:lstStyle/>
                    <a:p>
                      <a:pPr algn="ctr"/>
                      <a:r>
                        <a:rPr lang="en-US" sz="1400" noProof="0" dirty="0">
                          <a:latin typeface="Bahnschrift SemiBold" panose="020B0502040204020203" pitchFamily="34" charset="0"/>
                        </a:rPr>
                        <a:t>Number of reviews used in this report per year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US" sz="1400" noProof="0" dirty="0">
                        <a:latin typeface="Bahnschrift SemiBol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US" sz="1400" noProof="0" dirty="0">
                        <a:latin typeface="Bahnschrift SemiBol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US" sz="1400" noProof="0" dirty="0">
                        <a:latin typeface="Bahnschrift SemiBol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US" sz="1400" noProof="0" dirty="0">
                        <a:latin typeface="Bahnschrift SemiBol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3178933514"/>
                  </a:ext>
                </a:extLst>
              </a:tr>
              <a:tr h="914400">
                <a:tc>
                  <a:txBody>
                    <a:bodyPr/>
                    <a:lstStyle/>
                    <a:p>
                      <a:pPr algn="ctr"/>
                      <a:r>
                        <a:rPr lang="en-US" noProof="0" dirty="0">
                          <a:solidFill>
                            <a:schemeClr val="bg1"/>
                          </a:solidFill>
                          <a:latin typeface="Bahnschrift SemiBold" panose="020B0502040204020203" pitchFamily="34" charset="0"/>
                        </a:rPr>
                        <a:t>Application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1400" noProof="0" dirty="0">
                          <a:solidFill>
                            <a:schemeClr val="bg1"/>
                          </a:solidFill>
                          <a:latin typeface="Bahnschrift SemiBold" panose="020B0502040204020203" pitchFamily="34" charset="0"/>
                        </a:rPr>
                        <a:t>N (with comments)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hr-HR" sz="1400" noProof="0" dirty="0">
                          <a:solidFill>
                            <a:schemeClr val="bg1"/>
                          </a:solidFill>
                          <a:latin typeface="Bahnschrift SemiBold" panose="020B0502040204020203" pitchFamily="34" charset="0"/>
                        </a:rPr>
                        <a:t>2016</a:t>
                      </a:r>
                      <a:endParaRPr lang="en-US" sz="1400" noProof="0" dirty="0">
                        <a:solidFill>
                          <a:schemeClr val="bg1"/>
                        </a:solidFill>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hr-HR" sz="1400" noProof="0" dirty="0">
                          <a:solidFill>
                            <a:schemeClr val="bg1"/>
                          </a:solidFill>
                          <a:latin typeface="Bahnschrift SemiBold" panose="020B0502040204020203" pitchFamily="34" charset="0"/>
                        </a:rPr>
                        <a:t>2017</a:t>
                      </a:r>
                      <a:endParaRPr lang="en-US" sz="1400" noProof="0" dirty="0">
                        <a:solidFill>
                          <a:schemeClr val="bg1"/>
                        </a:solidFill>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hr-HR" sz="1400" noProof="0" dirty="0">
                          <a:solidFill>
                            <a:schemeClr val="bg1"/>
                          </a:solidFill>
                          <a:latin typeface="Bahnschrift SemiBold" panose="020B0502040204020203" pitchFamily="34" charset="0"/>
                        </a:rPr>
                        <a:t>2018</a:t>
                      </a:r>
                      <a:endParaRPr lang="en-US" sz="1400" noProof="0" dirty="0">
                        <a:solidFill>
                          <a:schemeClr val="bg1"/>
                        </a:solidFill>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hr-HR" sz="1400" noProof="0" dirty="0">
                          <a:solidFill>
                            <a:schemeClr val="bg1"/>
                          </a:solidFill>
                          <a:latin typeface="Bahnschrift SemiBold" panose="020B0502040204020203" pitchFamily="34" charset="0"/>
                        </a:rPr>
                        <a:t>2019</a:t>
                      </a:r>
                      <a:endParaRPr lang="en-US" sz="1400" noProof="0" dirty="0">
                        <a:solidFill>
                          <a:schemeClr val="bg1"/>
                        </a:solidFill>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hr-HR" sz="1400" noProof="0" dirty="0">
                          <a:solidFill>
                            <a:schemeClr val="bg1"/>
                          </a:solidFill>
                          <a:latin typeface="Bahnschrift SemiBold" panose="020B0502040204020203" pitchFamily="34" charset="0"/>
                        </a:rPr>
                        <a:t>2020</a:t>
                      </a:r>
                      <a:endParaRPr lang="en-US" sz="1400" noProof="0" dirty="0">
                        <a:solidFill>
                          <a:schemeClr val="bg1"/>
                        </a:solidFill>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2868778170"/>
                  </a:ext>
                </a:extLst>
              </a:tr>
              <a:tr h="1371600">
                <a:tc>
                  <a:txBody>
                    <a:bodyPr/>
                    <a:lstStyle/>
                    <a:p>
                      <a:r>
                        <a:rPr lang="hr-HR" b="1" noProof="0" dirty="0" err="1">
                          <a:solidFill>
                            <a:schemeClr val="tx1"/>
                          </a:solidFill>
                          <a:latin typeface="Bahnschrift SemiBold" panose="020B0502040204020203" pitchFamily="34" charset="0"/>
                        </a:rPr>
                        <a:t>Sygic</a:t>
                      </a:r>
                      <a:endParaRPr lang="en-US" b="1" noProof="0" dirty="0">
                        <a:solidFill>
                          <a:schemeClr val="tx1"/>
                        </a:solidFill>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36140</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9020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9741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5928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9116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2335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171286591"/>
                  </a:ext>
                </a:extLst>
              </a:tr>
              <a:tr h="1371600">
                <a:tc>
                  <a:txBody>
                    <a:bodyPr/>
                    <a:lstStyle/>
                    <a:p>
                      <a:pPr marL="0" algn="l" defTabSz="914400" rtl="0" eaLnBrk="1" latinLnBrk="0" hangingPunct="1"/>
                      <a:r>
                        <a:rPr lang="hr-HR" sz="1800" b="1" kern="1200" noProof="0" dirty="0" err="1">
                          <a:solidFill>
                            <a:schemeClr val="tx1"/>
                          </a:solidFill>
                          <a:latin typeface="Bahnschrift SemiBold" panose="020B0502040204020203" pitchFamily="34" charset="0"/>
                          <a:ea typeface="+mn-ea"/>
                          <a:cs typeface="+mn-cs"/>
                        </a:rPr>
                        <a:t>Maps.me</a:t>
                      </a:r>
                      <a:endParaRPr lang="en-US" sz="1800" b="1" kern="1200" noProof="0" dirty="0">
                        <a:solidFill>
                          <a:schemeClr val="tx1"/>
                        </a:solidFill>
                        <a:latin typeface="Bahnschrift SemiBold" panose="020B0502040204020203" pitchFamily="34"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32449</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6108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8950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a:solidFill>
                            <a:schemeClr val="dk1"/>
                          </a:solidFill>
                          <a:effectLst/>
                          <a:latin typeface="Bahnschrift SemiBold" panose="020B0502040204020203" pitchFamily="34" charset="0"/>
                          <a:ea typeface="+mn-ea"/>
                          <a:cs typeface="+mn-cs"/>
                        </a:rPr>
                        <a:t>6476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a:solidFill>
                            <a:schemeClr val="dk1"/>
                          </a:solidFill>
                          <a:effectLst/>
                          <a:latin typeface="Bahnschrift SemiBold" panose="020B0502040204020203" pitchFamily="34" charset="0"/>
                          <a:ea typeface="+mn-ea"/>
                          <a:cs typeface="+mn-cs"/>
                        </a:rPr>
                        <a:t>8814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a:solidFill>
                            <a:schemeClr val="dk1"/>
                          </a:solidFill>
                          <a:effectLst/>
                          <a:latin typeface="Bahnschrift SemiBold" panose="020B0502040204020203" pitchFamily="34" charset="0"/>
                          <a:ea typeface="+mn-ea"/>
                          <a:cs typeface="+mn-cs"/>
                        </a:rPr>
                        <a:t>2101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309183646"/>
                  </a:ext>
                </a:extLst>
              </a:tr>
              <a:tr h="1371600">
                <a:tc>
                  <a:txBody>
                    <a:bodyPr/>
                    <a:lstStyle/>
                    <a:p>
                      <a:r>
                        <a:rPr lang="hr-HR" b="1" noProof="0" dirty="0" err="1">
                          <a:latin typeface="Bahnschrift SemiBold" panose="020B0502040204020203" pitchFamily="34" charset="0"/>
                        </a:rPr>
                        <a:t>Waze</a:t>
                      </a:r>
                      <a:endParaRPr lang="en-US" b="1" noProof="0" dirty="0">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30386</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a:solidFill>
                            <a:schemeClr val="dk1"/>
                          </a:solidFill>
                          <a:effectLst/>
                          <a:latin typeface="Bahnschrift SemiBold" panose="020B0502040204020203" pitchFamily="34" charset="0"/>
                          <a:ea typeface="+mn-ea"/>
                          <a:cs typeface="+mn-cs"/>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5410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18896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a:solidFill>
                            <a:schemeClr val="dk1"/>
                          </a:solidFill>
                          <a:effectLst/>
                          <a:latin typeface="Bahnschrift SemiBold" panose="020B0502040204020203" pitchFamily="34" charset="0"/>
                          <a:ea typeface="+mn-ea"/>
                          <a:cs typeface="+mn-cs"/>
                        </a:rPr>
                        <a:t>6080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383618635"/>
                  </a:ext>
                </a:extLst>
              </a:tr>
              <a:tr h="13716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r-HR" b="1" noProof="0" dirty="0">
                          <a:latin typeface="Bahnschrift SemiBold" panose="020B0502040204020203" pitchFamily="34" charset="0"/>
                        </a:rPr>
                        <a:t>Here</a:t>
                      </a:r>
                      <a:endParaRPr lang="en-US" b="1" noProof="0" dirty="0">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21567</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6453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8147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3195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2956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816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59022686"/>
                  </a:ext>
                </a:extLst>
              </a:tr>
            </a:tbl>
          </a:graphicData>
        </a:graphic>
      </p:graphicFrame>
      <p:pic>
        <p:nvPicPr>
          <p:cNvPr id="2" name="Picture 1" descr="A picture containing drawing&#10;&#10;Description automatically generated">
            <a:extLst>
              <a:ext uri="{FF2B5EF4-FFF2-40B4-BE49-F238E27FC236}">
                <a16:creationId xmlns:a16="http://schemas.microsoft.com/office/drawing/2014/main" id="{556796B6-7702-4448-B580-528C5C440A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8281" y="2971800"/>
            <a:ext cx="1005840" cy="1005840"/>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9F5EE03D-4406-4695-A77B-FBB53097D7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6568" y="4381228"/>
            <a:ext cx="1017431" cy="914400"/>
          </a:xfrm>
          <a:prstGeom prst="rect">
            <a:avLst/>
          </a:prstGeom>
        </p:spPr>
      </p:pic>
      <p:pic>
        <p:nvPicPr>
          <p:cNvPr id="8" name="Picture 7" descr="A picture containing shirt&#10;&#10;Description automatically generated">
            <a:extLst>
              <a:ext uri="{FF2B5EF4-FFF2-40B4-BE49-F238E27FC236}">
                <a16:creationId xmlns:a16="http://schemas.microsoft.com/office/drawing/2014/main" id="{01522AEC-261C-43E1-8F53-6AF26D944549}"/>
              </a:ext>
            </a:extLst>
          </p:cNvPr>
          <p:cNvPicPr>
            <a:picLocks noChangeAspect="1"/>
          </p:cNvPicPr>
          <p:nvPr/>
        </p:nvPicPr>
        <p:blipFill rotWithShape="1">
          <a:blip r:embed="rId5">
            <a:extLst>
              <a:ext uri="{28A0092B-C50C-407E-A947-70E740481C1C}">
                <a14:useLocalDpi xmlns:a14="http://schemas.microsoft.com/office/drawing/2010/main" val="0"/>
              </a:ext>
            </a:extLst>
          </a:blip>
          <a:srcRect l="23750" r="23750"/>
          <a:stretch/>
        </p:blipFill>
        <p:spPr>
          <a:xfrm>
            <a:off x="1946568" y="5699216"/>
            <a:ext cx="1005840" cy="1005840"/>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A653CD94-6FE2-424B-971A-A1ECBF87EA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0528" y="1522367"/>
            <a:ext cx="1005840" cy="1005840"/>
          </a:xfrm>
          <a:prstGeom prst="rect">
            <a:avLst/>
          </a:prstGeom>
        </p:spPr>
      </p:pic>
    </p:spTree>
    <p:extLst>
      <p:ext uri="{BB962C8B-B14F-4D97-AF65-F5344CB8AC3E}">
        <p14:creationId xmlns:p14="http://schemas.microsoft.com/office/powerpoint/2010/main" val="4146694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1728</TotalTime>
  <Words>3142</Words>
  <Application>Microsoft Office PowerPoint</Application>
  <PresentationFormat>Widescreen</PresentationFormat>
  <Paragraphs>628</Paragraphs>
  <Slides>41</Slides>
  <Notes>37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Bahnschrift SemiBold</vt:lpstr>
      <vt:lpstr>Calibri</vt:lpstr>
      <vt:lpstr>Calibri Light</vt:lpstr>
      <vt:lpstr>Office Theme</vt:lpstr>
      <vt:lpstr>Industry Review of Mobile Apps for Offline Navigation</vt:lpstr>
      <vt:lpstr>Data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Ray O</dc:creator>
  <cp:lastModifiedBy>Nikola</cp:lastModifiedBy>
  <cp:revision>79</cp:revision>
  <dcterms:created xsi:type="dcterms:W3CDTF">2020-07-02T18:21:36Z</dcterms:created>
  <dcterms:modified xsi:type="dcterms:W3CDTF">2020-11-22T19:35:05Z</dcterms:modified>
</cp:coreProperties>
</file>